
<file path=[Content_Types].xml><?xml version="1.0" encoding="utf-8"?>
<Types xmlns="http://schemas.openxmlformats.org/package/2006/content-types"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6"/>
  </p:notesMasterIdLst>
  <p:sldIdLst>
    <p:sldId id="308" r:id="rId5"/>
    <p:sldId id="311" r:id="rId6"/>
    <p:sldId id="286" r:id="rId7"/>
    <p:sldId id="287" r:id="rId8"/>
    <p:sldId id="312" r:id="rId9"/>
    <p:sldId id="313" r:id="rId10"/>
    <p:sldId id="314" r:id="rId11"/>
    <p:sldId id="315" r:id="rId12"/>
    <p:sldId id="316" r:id="rId13"/>
    <p:sldId id="317" r:id="rId14"/>
    <p:sldId id="318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81415" autoAdjust="0"/>
  </p:normalViewPr>
  <p:slideViewPr>
    <p:cSldViewPr snapToGrid="0">
      <p:cViewPr varScale="1">
        <p:scale>
          <a:sx n="93" d="100"/>
          <a:sy n="93" d="100"/>
        </p:scale>
        <p:origin x="127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BDDE995-BA83-4777-9041-9F388C91401E}" type="doc">
      <dgm:prSet loTypeId="urn:microsoft.com/office/officeart/2005/8/layout/vList2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5425FC97-98F0-4428-8285-C39428D1FC49}">
      <dgm:prSet/>
      <dgm:spPr/>
      <dgm:t>
        <a:bodyPr/>
        <a:lstStyle/>
        <a:p>
          <a:r>
            <a:rPr lang="en-US" b="1" dirty="0"/>
            <a:t>1. </a:t>
          </a:r>
          <a:r>
            <a:rPr lang="en-US" dirty="0"/>
            <a:t>Know your niche cold, including:</a:t>
          </a:r>
        </a:p>
      </dgm:t>
    </dgm:pt>
    <dgm:pt modelId="{B488A39A-2857-40A4-B6DE-63674646E15D}" type="parTrans" cxnId="{D0F93335-F9C9-4E0B-B036-EE3836A8F230}">
      <dgm:prSet/>
      <dgm:spPr/>
      <dgm:t>
        <a:bodyPr/>
        <a:lstStyle/>
        <a:p>
          <a:endParaRPr lang="en-US"/>
        </a:p>
      </dgm:t>
    </dgm:pt>
    <dgm:pt modelId="{68FAD0EB-257F-48BE-8FA7-6F844CE61914}" type="sibTrans" cxnId="{D0F93335-F9C9-4E0B-B036-EE3836A8F230}">
      <dgm:prSet/>
      <dgm:spPr/>
      <dgm:t>
        <a:bodyPr/>
        <a:lstStyle/>
        <a:p>
          <a:endParaRPr lang="en-US"/>
        </a:p>
      </dgm:t>
    </dgm:pt>
    <dgm:pt modelId="{2C998AC5-32D4-4025-8655-38A57E6927B6}">
      <dgm:prSet/>
      <dgm:spPr/>
      <dgm:t>
        <a:bodyPr/>
        <a:lstStyle/>
        <a:p>
          <a:r>
            <a:rPr lang="en-US"/>
            <a:t>Their financial wants and needs</a:t>
          </a:r>
        </a:p>
      </dgm:t>
    </dgm:pt>
    <dgm:pt modelId="{B3C8AF83-0A5E-46AA-85C9-DC0176EA7262}" type="parTrans" cxnId="{3F68D3AC-A610-4AAB-80A4-9D635CFB2D2E}">
      <dgm:prSet/>
      <dgm:spPr/>
      <dgm:t>
        <a:bodyPr/>
        <a:lstStyle/>
        <a:p>
          <a:endParaRPr lang="en-US"/>
        </a:p>
      </dgm:t>
    </dgm:pt>
    <dgm:pt modelId="{D252A84D-B90B-4A78-A8B7-DC1B1E7EC89C}" type="sibTrans" cxnId="{3F68D3AC-A610-4AAB-80A4-9D635CFB2D2E}">
      <dgm:prSet/>
      <dgm:spPr/>
      <dgm:t>
        <a:bodyPr/>
        <a:lstStyle/>
        <a:p>
          <a:endParaRPr lang="en-US"/>
        </a:p>
      </dgm:t>
    </dgm:pt>
    <dgm:pt modelId="{CA29ED28-7F16-41D4-B571-6332C3A517FB}">
      <dgm:prSet/>
      <dgm:spPr/>
      <dgm:t>
        <a:bodyPr/>
        <a:lstStyle/>
        <a:p>
          <a:r>
            <a:rPr lang="en-US" dirty="0"/>
            <a:t>Their </a:t>
          </a:r>
          <a:r>
            <a:rPr lang="en-US" i="1" dirty="0"/>
            <a:t>emotional </a:t>
          </a:r>
          <a:r>
            <a:rPr lang="en-US" dirty="0"/>
            <a:t>wants and needs</a:t>
          </a:r>
        </a:p>
      </dgm:t>
    </dgm:pt>
    <dgm:pt modelId="{A90EE9E6-FFF3-4E1B-835C-9B3C4872C277}" type="parTrans" cxnId="{FC05C28F-17B5-4209-BBBF-BDE581A86413}">
      <dgm:prSet/>
      <dgm:spPr/>
      <dgm:t>
        <a:bodyPr/>
        <a:lstStyle/>
        <a:p>
          <a:endParaRPr lang="en-US"/>
        </a:p>
      </dgm:t>
    </dgm:pt>
    <dgm:pt modelId="{27703568-5FA1-4279-BD17-B8AFA6F1ADD1}" type="sibTrans" cxnId="{FC05C28F-17B5-4209-BBBF-BDE581A86413}">
      <dgm:prSet/>
      <dgm:spPr/>
      <dgm:t>
        <a:bodyPr/>
        <a:lstStyle/>
        <a:p>
          <a:endParaRPr lang="en-US"/>
        </a:p>
      </dgm:t>
    </dgm:pt>
    <dgm:pt modelId="{F22766D7-8A2C-4E50-A8F2-ED6C9DD65A98}">
      <dgm:prSet/>
      <dgm:spPr/>
      <dgm:t>
        <a:bodyPr/>
        <a:lstStyle/>
        <a:p>
          <a:r>
            <a:rPr lang="en-US" dirty="0"/>
            <a:t>Every option they have available to them</a:t>
          </a:r>
        </a:p>
      </dgm:t>
    </dgm:pt>
    <dgm:pt modelId="{77229F86-3577-486A-84A7-A057EF41AAA0}" type="parTrans" cxnId="{BB29B852-6E18-45F1-8A17-95B7646122F2}">
      <dgm:prSet/>
      <dgm:spPr/>
      <dgm:t>
        <a:bodyPr/>
        <a:lstStyle/>
        <a:p>
          <a:endParaRPr lang="en-US"/>
        </a:p>
      </dgm:t>
    </dgm:pt>
    <dgm:pt modelId="{FFA361B8-CEA7-43B4-AAE1-666512CDA63B}" type="sibTrans" cxnId="{BB29B852-6E18-45F1-8A17-95B7646122F2}">
      <dgm:prSet/>
      <dgm:spPr/>
      <dgm:t>
        <a:bodyPr/>
        <a:lstStyle/>
        <a:p>
          <a:endParaRPr lang="en-US"/>
        </a:p>
      </dgm:t>
    </dgm:pt>
    <dgm:pt modelId="{189E8CE1-3B3F-4E14-9A4A-0FDEA2471D8B}">
      <dgm:prSet/>
      <dgm:spPr/>
      <dgm:t>
        <a:bodyPr/>
        <a:lstStyle/>
        <a:p>
          <a:r>
            <a:rPr lang="en-US" b="1" dirty="0"/>
            <a:t>2. </a:t>
          </a:r>
          <a:r>
            <a:rPr lang="en-US" dirty="0"/>
            <a:t>Leverage databases, social media, and other tools to </a:t>
          </a:r>
          <a:r>
            <a:rPr lang="en-US" i="1" dirty="0"/>
            <a:t>build – </a:t>
          </a:r>
          <a:r>
            <a:rPr lang="en-US" dirty="0"/>
            <a:t>not buy – your prospecting list.  </a:t>
          </a:r>
        </a:p>
      </dgm:t>
    </dgm:pt>
    <dgm:pt modelId="{51860F22-0EA3-433D-9D8B-53831E670DBF}" type="parTrans" cxnId="{A4563C2B-E7FB-4F3E-87CA-ECD1718056BF}">
      <dgm:prSet/>
      <dgm:spPr/>
      <dgm:t>
        <a:bodyPr/>
        <a:lstStyle/>
        <a:p>
          <a:endParaRPr lang="en-US"/>
        </a:p>
      </dgm:t>
    </dgm:pt>
    <dgm:pt modelId="{EFFE9EBF-FBB6-4030-9768-B754FD30DFE7}" type="sibTrans" cxnId="{A4563C2B-E7FB-4F3E-87CA-ECD1718056BF}">
      <dgm:prSet/>
      <dgm:spPr/>
      <dgm:t>
        <a:bodyPr/>
        <a:lstStyle/>
        <a:p>
          <a:endParaRPr lang="en-US"/>
        </a:p>
      </dgm:t>
    </dgm:pt>
    <dgm:pt modelId="{B4B5FA92-95C3-4B3D-98A0-FB355FA3A328}">
      <dgm:prSet/>
      <dgm:spPr/>
      <dgm:t>
        <a:bodyPr/>
        <a:lstStyle/>
        <a:p>
          <a:r>
            <a:rPr lang="en-US" b="1" dirty="0"/>
            <a:t>3. </a:t>
          </a:r>
          <a:r>
            <a:rPr lang="en-US" dirty="0"/>
            <a:t>Use video, LinkedIn, drip letters, and email to educate individual prospects on their options.  Always send information that is </a:t>
          </a:r>
          <a:r>
            <a:rPr lang="en-US" i="1" dirty="0"/>
            <a:t>timely </a:t>
          </a:r>
          <a:r>
            <a:rPr lang="en-US" dirty="0"/>
            <a:t>and </a:t>
          </a:r>
          <a:r>
            <a:rPr lang="en-US" i="1" dirty="0"/>
            <a:t>specific,</a:t>
          </a:r>
          <a:r>
            <a:rPr lang="en-US" dirty="0"/>
            <a:t> not general and evergreen! </a:t>
          </a:r>
        </a:p>
      </dgm:t>
    </dgm:pt>
    <dgm:pt modelId="{74C175E2-7BE8-4995-8078-9B24F289077B}" type="parTrans" cxnId="{3E521A8F-4532-4798-A461-B3D3D082D574}">
      <dgm:prSet/>
      <dgm:spPr/>
      <dgm:t>
        <a:bodyPr/>
        <a:lstStyle/>
        <a:p>
          <a:endParaRPr lang="en-US"/>
        </a:p>
      </dgm:t>
    </dgm:pt>
    <dgm:pt modelId="{B50BA9D4-D6CA-43BB-9F75-5233C1CCB5CE}" type="sibTrans" cxnId="{3E521A8F-4532-4798-A461-B3D3D082D574}">
      <dgm:prSet/>
      <dgm:spPr/>
      <dgm:t>
        <a:bodyPr/>
        <a:lstStyle/>
        <a:p>
          <a:endParaRPr lang="en-US"/>
        </a:p>
      </dgm:t>
    </dgm:pt>
    <dgm:pt modelId="{032F2A98-62B2-48F8-8522-D59AA66B11CC}">
      <dgm:prSet/>
      <dgm:spPr/>
      <dgm:t>
        <a:bodyPr/>
        <a:lstStyle/>
        <a:p>
          <a:r>
            <a:rPr lang="en-US" b="1" dirty="0"/>
            <a:t>4. </a:t>
          </a:r>
          <a:r>
            <a:rPr lang="en-US" dirty="0"/>
            <a:t>Whatever medium or channel you use, make your messages personal and relevant so the prospect gets used to hearing </a:t>
          </a:r>
          <a:r>
            <a:rPr lang="en-US" i="1" dirty="0"/>
            <a:t>your </a:t>
          </a:r>
          <a:r>
            <a:rPr lang="en-US" dirty="0"/>
            <a:t>voice, seeing </a:t>
          </a:r>
          <a:r>
            <a:rPr lang="en-US" i="1" dirty="0"/>
            <a:t>your </a:t>
          </a:r>
          <a:r>
            <a:rPr lang="en-US" dirty="0"/>
            <a:t>face, and appreciating </a:t>
          </a:r>
          <a:r>
            <a:rPr lang="en-US" i="1" dirty="0"/>
            <a:t>your </a:t>
          </a:r>
          <a:r>
            <a:rPr lang="en-US" dirty="0"/>
            <a:t>personality.  </a:t>
          </a:r>
        </a:p>
      </dgm:t>
    </dgm:pt>
    <dgm:pt modelId="{51656A28-FFE8-440A-9A39-470356FDDE30}" type="parTrans" cxnId="{5F5518DE-FB57-4FA2-A2A3-28ABBB3DAF9E}">
      <dgm:prSet/>
      <dgm:spPr/>
      <dgm:t>
        <a:bodyPr/>
        <a:lstStyle/>
        <a:p>
          <a:endParaRPr lang="en-US"/>
        </a:p>
      </dgm:t>
    </dgm:pt>
    <dgm:pt modelId="{82E7382F-EE22-4F5E-AA5B-E2C29AB7E3EE}" type="sibTrans" cxnId="{5F5518DE-FB57-4FA2-A2A3-28ABBB3DAF9E}">
      <dgm:prSet/>
      <dgm:spPr/>
      <dgm:t>
        <a:bodyPr/>
        <a:lstStyle/>
        <a:p>
          <a:endParaRPr lang="en-US"/>
        </a:p>
      </dgm:t>
    </dgm:pt>
    <dgm:pt modelId="{63A9F539-B7C2-41B3-BB2F-712279FAA2B2}">
      <dgm:prSet/>
      <dgm:spPr/>
      <dgm:t>
        <a:bodyPr/>
        <a:lstStyle/>
        <a:p>
          <a:r>
            <a:rPr lang="en-US" b="1" dirty="0"/>
            <a:t>5. </a:t>
          </a:r>
          <a:r>
            <a:rPr lang="en-US" dirty="0"/>
            <a:t>Ensure prospects understand the </a:t>
          </a:r>
          <a:r>
            <a:rPr lang="en-US" b="1" dirty="0"/>
            <a:t>Cost of the Problem</a:t>
          </a:r>
          <a:r>
            <a:rPr lang="en-US" dirty="0"/>
            <a:t>.  </a:t>
          </a:r>
        </a:p>
      </dgm:t>
    </dgm:pt>
    <dgm:pt modelId="{67509430-F8A4-426F-AB14-E516A9A25106}" type="parTrans" cxnId="{93A1D298-D60E-4696-82C9-E1D15AC7C60D}">
      <dgm:prSet/>
      <dgm:spPr/>
      <dgm:t>
        <a:bodyPr/>
        <a:lstStyle/>
        <a:p>
          <a:endParaRPr lang="en-US"/>
        </a:p>
      </dgm:t>
    </dgm:pt>
    <dgm:pt modelId="{985DCB1E-A766-4B90-A34D-55EFA032170E}" type="sibTrans" cxnId="{93A1D298-D60E-4696-82C9-E1D15AC7C60D}">
      <dgm:prSet/>
      <dgm:spPr/>
      <dgm:t>
        <a:bodyPr/>
        <a:lstStyle/>
        <a:p>
          <a:endParaRPr lang="en-US"/>
        </a:p>
      </dgm:t>
    </dgm:pt>
    <dgm:pt modelId="{73401909-EE04-4875-ABE0-4E7A7DD8B7CB}" type="pres">
      <dgm:prSet presAssocID="{EBDDE995-BA83-4777-9041-9F388C91401E}" presName="linear" presStyleCnt="0">
        <dgm:presLayoutVars>
          <dgm:animLvl val="lvl"/>
          <dgm:resizeHandles val="exact"/>
        </dgm:presLayoutVars>
      </dgm:prSet>
      <dgm:spPr/>
    </dgm:pt>
    <dgm:pt modelId="{8DB49C07-45CE-407C-B7E1-08CCBB1EFD4B}" type="pres">
      <dgm:prSet presAssocID="{5425FC97-98F0-4428-8285-C39428D1FC49}" presName="parentText" presStyleLbl="node1" presStyleIdx="0" presStyleCnt="5">
        <dgm:presLayoutVars>
          <dgm:chMax val="0"/>
          <dgm:bulletEnabled val="1"/>
        </dgm:presLayoutVars>
      </dgm:prSet>
      <dgm:spPr/>
    </dgm:pt>
    <dgm:pt modelId="{93893C2C-A2D9-4409-BD72-B83CE65A7F24}" type="pres">
      <dgm:prSet presAssocID="{5425FC97-98F0-4428-8285-C39428D1FC49}" presName="childText" presStyleLbl="revTx" presStyleIdx="0" presStyleCnt="1">
        <dgm:presLayoutVars>
          <dgm:bulletEnabled val="1"/>
        </dgm:presLayoutVars>
      </dgm:prSet>
      <dgm:spPr/>
    </dgm:pt>
    <dgm:pt modelId="{0F43ABCB-A038-48EA-9AD9-140EA281A4A5}" type="pres">
      <dgm:prSet presAssocID="{189E8CE1-3B3F-4E14-9A4A-0FDEA2471D8B}" presName="parentText" presStyleLbl="node1" presStyleIdx="1" presStyleCnt="5">
        <dgm:presLayoutVars>
          <dgm:chMax val="0"/>
          <dgm:bulletEnabled val="1"/>
        </dgm:presLayoutVars>
      </dgm:prSet>
      <dgm:spPr/>
    </dgm:pt>
    <dgm:pt modelId="{837684EF-6725-4992-94C3-8343184F3D8F}" type="pres">
      <dgm:prSet presAssocID="{EFFE9EBF-FBB6-4030-9768-B754FD30DFE7}" presName="spacer" presStyleCnt="0"/>
      <dgm:spPr/>
    </dgm:pt>
    <dgm:pt modelId="{A0D1EDDF-3587-4EAB-9E69-F531FB6D2E0C}" type="pres">
      <dgm:prSet presAssocID="{B4B5FA92-95C3-4B3D-98A0-FB355FA3A328}" presName="parentText" presStyleLbl="node1" presStyleIdx="2" presStyleCnt="5">
        <dgm:presLayoutVars>
          <dgm:chMax val="0"/>
          <dgm:bulletEnabled val="1"/>
        </dgm:presLayoutVars>
      </dgm:prSet>
      <dgm:spPr/>
    </dgm:pt>
    <dgm:pt modelId="{D45FEC35-0610-479B-ADF4-B67C26C62E79}" type="pres">
      <dgm:prSet presAssocID="{B50BA9D4-D6CA-43BB-9F75-5233C1CCB5CE}" presName="spacer" presStyleCnt="0"/>
      <dgm:spPr/>
    </dgm:pt>
    <dgm:pt modelId="{D1F98D5B-D0D1-49BB-8AAA-46BF09BCFEE8}" type="pres">
      <dgm:prSet presAssocID="{032F2A98-62B2-48F8-8522-D59AA66B11CC}" presName="parentText" presStyleLbl="node1" presStyleIdx="3" presStyleCnt="5">
        <dgm:presLayoutVars>
          <dgm:chMax val="0"/>
          <dgm:bulletEnabled val="1"/>
        </dgm:presLayoutVars>
      </dgm:prSet>
      <dgm:spPr/>
    </dgm:pt>
    <dgm:pt modelId="{0DE040D4-9E20-4D48-B899-1CCC0C7CF49D}" type="pres">
      <dgm:prSet presAssocID="{82E7382F-EE22-4F5E-AA5B-E2C29AB7E3EE}" presName="spacer" presStyleCnt="0"/>
      <dgm:spPr/>
    </dgm:pt>
    <dgm:pt modelId="{BBEE8EE4-B8FE-4DAC-9D56-1A30D65065BF}" type="pres">
      <dgm:prSet presAssocID="{63A9F539-B7C2-41B3-BB2F-712279FAA2B2}" presName="parentText" presStyleLbl="node1" presStyleIdx="4" presStyleCnt="5">
        <dgm:presLayoutVars>
          <dgm:chMax val="0"/>
          <dgm:bulletEnabled val="1"/>
        </dgm:presLayoutVars>
      </dgm:prSet>
      <dgm:spPr/>
    </dgm:pt>
  </dgm:ptLst>
  <dgm:cxnLst>
    <dgm:cxn modelId="{A274710F-ADDA-48A1-8889-894855258831}" type="presOf" srcId="{5425FC97-98F0-4428-8285-C39428D1FC49}" destId="{8DB49C07-45CE-407C-B7E1-08CCBB1EFD4B}" srcOrd="0" destOrd="0" presId="urn:microsoft.com/office/officeart/2005/8/layout/vList2"/>
    <dgm:cxn modelId="{DE2ADF19-3140-47B0-B88B-F630DD387B83}" type="presOf" srcId="{2C998AC5-32D4-4025-8655-38A57E6927B6}" destId="{93893C2C-A2D9-4409-BD72-B83CE65A7F24}" srcOrd="0" destOrd="0" presId="urn:microsoft.com/office/officeart/2005/8/layout/vList2"/>
    <dgm:cxn modelId="{10EC8C28-0F81-4229-B9E8-A54A14596AA2}" type="presOf" srcId="{189E8CE1-3B3F-4E14-9A4A-0FDEA2471D8B}" destId="{0F43ABCB-A038-48EA-9AD9-140EA281A4A5}" srcOrd="0" destOrd="0" presId="urn:microsoft.com/office/officeart/2005/8/layout/vList2"/>
    <dgm:cxn modelId="{A4563C2B-E7FB-4F3E-87CA-ECD1718056BF}" srcId="{EBDDE995-BA83-4777-9041-9F388C91401E}" destId="{189E8CE1-3B3F-4E14-9A4A-0FDEA2471D8B}" srcOrd="1" destOrd="0" parTransId="{51860F22-0EA3-433D-9D8B-53831E670DBF}" sibTransId="{EFFE9EBF-FBB6-4030-9768-B754FD30DFE7}"/>
    <dgm:cxn modelId="{D0F93335-F9C9-4E0B-B036-EE3836A8F230}" srcId="{EBDDE995-BA83-4777-9041-9F388C91401E}" destId="{5425FC97-98F0-4428-8285-C39428D1FC49}" srcOrd="0" destOrd="0" parTransId="{B488A39A-2857-40A4-B6DE-63674646E15D}" sibTransId="{68FAD0EB-257F-48BE-8FA7-6F844CE61914}"/>
    <dgm:cxn modelId="{2CA3BC44-138C-4E60-8A5A-39C229416929}" type="presOf" srcId="{B4B5FA92-95C3-4B3D-98A0-FB355FA3A328}" destId="{A0D1EDDF-3587-4EAB-9E69-F531FB6D2E0C}" srcOrd="0" destOrd="0" presId="urn:microsoft.com/office/officeart/2005/8/layout/vList2"/>
    <dgm:cxn modelId="{BB29B852-6E18-45F1-8A17-95B7646122F2}" srcId="{5425FC97-98F0-4428-8285-C39428D1FC49}" destId="{F22766D7-8A2C-4E50-A8F2-ED6C9DD65A98}" srcOrd="2" destOrd="0" parTransId="{77229F86-3577-486A-84A7-A057EF41AAA0}" sibTransId="{FFA361B8-CEA7-43B4-AAE1-666512CDA63B}"/>
    <dgm:cxn modelId="{3E521A8F-4532-4798-A461-B3D3D082D574}" srcId="{EBDDE995-BA83-4777-9041-9F388C91401E}" destId="{B4B5FA92-95C3-4B3D-98A0-FB355FA3A328}" srcOrd="2" destOrd="0" parTransId="{74C175E2-7BE8-4995-8078-9B24F289077B}" sibTransId="{B50BA9D4-D6CA-43BB-9F75-5233C1CCB5CE}"/>
    <dgm:cxn modelId="{FC05C28F-17B5-4209-BBBF-BDE581A86413}" srcId="{5425FC97-98F0-4428-8285-C39428D1FC49}" destId="{CA29ED28-7F16-41D4-B571-6332C3A517FB}" srcOrd="1" destOrd="0" parTransId="{A90EE9E6-FFF3-4E1B-835C-9B3C4872C277}" sibTransId="{27703568-5FA1-4279-BD17-B8AFA6F1ADD1}"/>
    <dgm:cxn modelId="{93A1D298-D60E-4696-82C9-E1D15AC7C60D}" srcId="{EBDDE995-BA83-4777-9041-9F388C91401E}" destId="{63A9F539-B7C2-41B3-BB2F-712279FAA2B2}" srcOrd="4" destOrd="0" parTransId="{67509430-F8A4-426F-AB14-E516A9A25106}" sibTransId="{985DCB1E-A766-4B90-A34D-55EFA032170E}"/>
    <dgm:cxn modelId="{752DF39F-34F7-4BED-BC74-6F94907C3845}" type="presOf" srcId="{EBDDE995-BA83-4777-9041-9F388C91401E}" destId="{73401909-EE04-4875-ABE0-4E7A7DD8B7CB}" srcOrd="0" destOrd="0" presId="urn:microsoft.com/office/officeart/2005/8/layout/vList2"/>
    <dgm:cxn modelId="{18722BA6-6C2C-42D0-8515-29A75613E383}" type="presOf" srcId="{032F2A98-62B2-48F8-8522-D59AA66B11CC}" destId="{D1F98D5B-D0D1-49BB-8AAA-46BF09BCFEE8}" srcOrd="0" destOrd="0" presId="urn:microsoft.com/office/officeart/2005/8/layout/vList2"/>
    <dgm:cxn modelId="{3F68D3AC-A610-4AAB-80A4-9D635CFB2D2E}" srcId="{5425FC97-98F0-4428-8285-C39428D1FC49}" destId="{2C998AC5-32D4-4025-8655-38A57E6927B6}" srcOrd="0" destOrd="0" parTransId="{B3C8AF83-0A5E-46AA-85C9-DC0176EA7262}" sibTransId="{D252A84D-B90B-4A78-A8B7-DC1B1E7EC89C}"/>
    <dgm:cxn modelId="{F2F84ACF-5879-4964-ACDD-8483E29CC3CF}" type="presOf" srcId="{63A9F539-B7C2-41B3-BB2F-712279FAA2B2}" destId="{BBEE8EE4-B8FE-4DAC-9D56-1A30D65065BF}" srcOrd="0" destOrd="0" presId="urn:microsoft.com/office/officeart/2005/8/layout/vList2"/>
    <dgm:cxn modelId="{5F5518DE-FB57-4FA2-A2A3-28ABBB3DAF9E}" srcId="{EBDDE995-BA83-4777-9041-9F388C91401E}" destId="{032F2A98-62B2-48F8-8522-D59AA66B11CC}" srcOrd="3" destOrd="0" parTransId="{51656A28-FFE8-440A-9A39-470356FDDE30}" sibTransId="{82E7382F-EE22-4F5E-AA5B-E2C29AB7E3EE}"/>
    <dgm:cxn modelId="{CB4B9CE9-FEB1-418A-8BFE-9D88DAD8E438}" type="presOf" srcId="{CA29ED28-7F16-41D4-B571-6332C3A517FB}" destId="{93893C2C-A2D9-4409-BD72-B83CE65A7F24}" srcOrd="0" destOrd="1" presId="urn:microsoft.com/office/officeart/2005/8/layout/vList2"/>
    <dgm:cxn modelId="{EC5CE1EA-62F5-43DC-8E39-36C1608AFEA6}" type="presOf" srcId="{F22766D7-8A2C-4E50-A8F2-ED6C9DD65A98}" destId="{93893C2C-A2D9-4409-BD72-B83CE65A7F24}" srcOrd="0" destOrd="2" presId="urn:microsoft.com/office/officeart/2005/8/layout/vList2"/>
    <dgm:cxn modelId="{72104436-DFAF-47F6-B6F3-0FFCF9624BAB}" type="presParOf" srcId="{73401909-EE04-4875-ABE0-4E7A7DD8B7CB}" destId="{8DB49C07-45CE-407C-B7E1-08CCBB1EFD4B}" srcOrd="0" destOrd="0" presId="urn:microsoft.com/office/officeart/2005/8/layout/vList2"/>
    <dgm:cxn modelId="{FE46C545-BE93-4CE7-AFC5-F6F24D4E2A38}" type="presParOf" srcId="{73401909-EE04-4875-ABE0-4E7A7DD8B7CB}" destId="{93893C2C-A2D9-4409-BD72-B83CE65A7F24}" srcOrd="1" destOrd="0" presId="urn:microsoft.com/office/officeart/2005/8/layout/vList2"/>
    <dgm:cxn modelId="{B9A15E7A-30FF-473E-A744-19D897DE87B9}" type="presParOf" srcId="{73401909-EE04-4875-ABE0-4E7A7DD8B7CB}" destId="{0F43ABCB-A038-48EA-9AD9-140EA281A4A5}" srcOrd="2" destOrd="0" presId="urn:microsoft.com/office/officeart/2005/8/layout/vList2"/>
    <dgm:cxn modelId="{C692BC05-B027-4722-AE41-8E5E285057D8}" type="presParOf" srcId="{73401909-EE04-4875-ABE0-4E7A7DD8B7CB}" destId="{837684EF-6725-4992-94C3-8343184F3D8F}" srcOrd="3" destOrd="0" presId="urn:microsoft.com/office/officeart/2005/8/layout/vList2"/>
    <dgm:cxn modelId="{8F252B12-A28D-4465-A1E6-64BFF0BF1DFD}" type="presParOf" srcId="{73401909-EE04-4875-ABE0-4E7A7DD8B7CB}" destId="{A0D1EDDF-3587-4EAB-9E69-F531FB6D2E0C}" srcOrd="4" destOrd="0" presId="urn:microsoft.com/office/officeart/2005/8/layout/vList2"/>
    <dgm:cxn modelId="{92201EA5-1B18-46E8-A158-B1D9FBAF7AC7}" type="presParOf" srcId="{73401909-EE04-4875-ABE0-4E7A7DD8B7CB}" destId="{D45FEC35-0610-479B-ADF4-B67C26C62E79}" srcOrd="5" destOrd="0" presId="urn:microsoft.com/office/officeart/2005/8/layout/vList2"/>
    <dgm:cxn modelId="{BFC74434-9E59-493C-AEBC-9E2C8575DEC9}" type="presParOf" srcId="{73401909-EE04-4875-ABE0-4E7A7DD8B7CB}" destId="{D1F98D5B-D0D1-49BB-8AAA-46BF09BCFEE8}" srcOrd="6" destOrd="0" presId="urn:microsoft.com/office/officeart/2005/8/layout/vList2"/>
    <dgm:cxn modelId="{B308FCA3-5AE8-4377-A566-1E15F16E96D8}" type="presParOf" srcId="{73401909-EE04-4875-ABE0-4E7A7DD8B7CB}" destId="{0DE040D4-9E20-4D48-B899-1CCC0C7CF49D}" srcOrd="7" destOrd="0" presId="urn:microsoft.com/office/officeart/2005/8/layout/vList2"/>
    <dgm:cxn modelId="{2D579A4B-A59A-4FE3-9999-A3F5CFCEF37E}" type="presParOf" srcId="{73401909-EE04-4875-ABE0-4E7A7DD8B7CB}" destId="{BBEE8EE4-B8FE-4DAC-9D56-1A30D65065BF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B49C07-45CE-407C-B7E1-08CCBB1EFD4B}">
      <dsp:nvSpPr>
        <dsp:cNvPr id="0" name=""/>
        <dsp:cNvSpPr/>
      </dsp:nvSpPr>
      <dsp:spPr>
        <a:xfrm>
          <a:off x="0" y="267520"/>
          <a:ext cx="10515600" cy="740536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 dirty="0"/>
            <a:t>1. </a:t>
          </a:r>
          <a:r>
            <a:rPr lang="en-US" sz="1900" kern="1200" dirty="0"/>
            <a:t>Know your niche cold, including:</a:t>
          </a:r>
        </a:p>
      </dsp:txBody>
      <dsp:txXfrm>
        <a:off x="36150" y="303670"/>
        <a:ext cx="10443300" cy="668236"/>
      </dsp:txXfrm>
    </dsp:sp>
    <dsp:sp modelId="{93893C2C-A2D9-4409-BD72-B83CE65A7F24}">
      <dsp:nvSpPr>
        <dsp:cNvPr id="0" name=""/>
        <dsp:cNvSpPr/>
      </dsp:nvSpPr>
      <dsp:spPr>
        <a:xfrm>
          <a:off x="0" y="1008057"/>
          <a:ext cx="10515600" cy="76693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33870" tIns="24130" rIns="135128" bIns="2413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500" kern="1200"/>
            <a:t>Their financial wants and needs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500" kern="1200" dirty="0"/>
            <a:t>Their </a:t>
          </a:r>
          <a:r>
            <a:rPr lang="en-US" sz="1500" i="1" kern="1200" dirty="0"/>
            <a:t>emotional </a:t>
          </a:r>
          <a:r>
            <a:rPr lang="en-US" sz="1500" kern="1200" dirty="0"/>
            <a:t>wants and needs</a:t>
          </a:r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n-US" sz="1500" kern="1200" dirty="0"/>
            <a:t>Every option they have available to them</a:t>
          </a:r>
        </a:p>
      </dsp:txBody>
      <dsp:txXfrm>
        <a:off x="0" y="1008057"/>
        <a:ext cx="10515600" cy="766935"/>
      </dsp:txXfrm>
    </dsp:sp>
    <dsp:sp modelId="{0F43ABCB-A038-48EA-9AD9-140EA281A4A5}">
      <dsp:nvSpPr>
        <dsp:cNvPr id="0" name=""/>
        <dsp:cNvSpPr/>
      </dsp:nvSpPr>
      <dsp:spPr>
        <a:xfrm>
          <a:off x="0" y="1774992"/>
          <a:ext cx="10515600" cy="740536"/>
        </a:xfrm>
        <a:prstGeom prst="roundRect">
          <a:avLst/>
        </a:prstGeom>
        <a:solidFill>
          <a:schemeClr val="accent3">
            <a:hueOff val="-13187"/>
            <a:satOff val="1688"/>
            <a:lumOff val="2744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 dirty="0"/>
            <a:t>2. </a:t>
          </a:r>
          <a:r>
            <a:rPr lang="en-US" sz="1900" kern="1200" dirty="0"/>
            <a:t>Leverage databases, social media, and other tools to </a:t>
          </a:r>
          <a:r>
            <a:rPr lang="en-US" sz="1900" i="1" kern="1200" dirty="0"/>
            <a:t>build – </a:t>
          </a:r>
          <a:r>
            <a:rPr lang="en-US" sz="1900" kern="1200" dirty="0"/>
            <a:t>not buy – your prospecting list.  </a:t>
          </a:r>
        </a:p>
      </dsp:txBody>
      <dsp:txXfrm>
        <a:off x="36150" y="1811142"/>
        <a:ext cx="10443300" cy="668236"/>
      </dsp:txXfrm>
    </dsp:sp>
    <dsp:sp modelId="{A0D1EDDF-3587-4EAB-9E69-F531FB6D2E0C}">
      <dsp:nvSpPr>
        <dsp:cNvPr id="0" name=""/>
        <dsp:cNvSpPr/>
      </dsp:nvSpPr>
      <dsp:spPr>
        <a:xfrm>
          <a:off x="0" y="2570249"/>
          <a:ext cx="10515600" cy="740536"/>
        </a:xfrm>
        <a:prstGeom prst="roundRect">
          <a:avLst/>
        </a:prstGeom>
        <a:solidFill>
          <a:schemeClr val="accent3">
            <a:hueOff val="-26374"/>
            <a:satOff val="3376"/>
            <a:lumOff val="5488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 dirty="0"/>
            <a:t>3. </a:t>
          </a:r>
          <a:r>
            <a:rPr lang="en-US" sz="1900" kern="1200" dirty="0"/>
            <a:t>Use video, LinkedIn, drip letters, and email to educate individual prospects on their options.  Always send information that is </a:t>
          </a:r>
          <a:r>
            <a:rPr lang="en-US" sz="1900" i="1" kern="1200" dirty="0"/>
            <a:t>timely </a:t>
          </a:r>
          <a:r>
            <a:rPr lang="en-US" sz="1900" kern="1200" dirty="0"/>
            <a:t>and </a:t>
          </a:r>
          <a:r>
            <a:rPr lang="en-US" sz="1900" i="1" kern="1200" dirty="0"/>
            <a:t>specific,</a:t>
          </a:r>
          <a:r>
            <a:rPr lang="en-US" sz="1900" kern="1200" dirty="0"/>
            <a:t> not general and evergreen! </a:t>
          </a:r>
        </a:p>
      </dsp:txBody>
      <dsp:txXfrm>
        <a:off x="36150" y="2606399"/>
        <a:ext cx="10443300" cy="668236"/>
      </dsp:txXfrm>
    </dsp:sp>
    <dsp:sp modelId="{D1F98D5B-D0D1-49BB-8AAA-46BF09BCFEE8}">
      <dsp:nvSpPr>
        <dsp:cNvPr id="0" name=""/>
        <dsp:cNvSpPr/>
      </dsp:nvSpPr>
      <dsp:spPr>
        <a:xfrm>
          <a:off x="0" y="3365506"/>
          <a:ext cx="10515600" cy="740536"/>
        </a:xfrm>
        <a:prstGeom prst="roundRect">
          <a:avLst/>
        </a:prstGeom>
        <a:solidFill>
          <a:schemeClr val="accent3">
            <a:hueOff val="-39560"/>
            <a:satOff val="5063"/>
            <a:lumOff val="8233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 dirty="0"/>
            <a:t>4. </a:t>
          </a:r>
          <a:r>
            <a:rPr lang="en-US" sz="1900" kern="1200" dirty="0"/>
            <a:t>Whatever medium or channel you use, make your messages personal and relevant so the prospect gets used to hearing </a:t>
          </a:r>
          <a:r>
            <a:rPr lang="en-US" sz="1900" i="1" kern="1200" dirty="0"/>
            <a:t>your </a:t>
          </a:r>
          <a:r>
            <a:rPr lang="en-US" sz="1900" kern="1200" dirty="0"/>
            <a:t>voice, seeing </a:t>
          </a:r>
          <a:r>
            <a:rPr lang="en-US" sz="1900" i="1" kern="1200" dirty="0"/>
            <a:t>your </a:t>
          </a:r>
          <a:r>
            <a:rPr lang="en-US" sz="1900" kern="1200" dirty="0"/>
            <a:t>face, and appreciating </a:t>
          </a:r>
          <a:r>
            <a:rPr lang="en-US" sz="1900" i="1" kern="1200" dirty="0"/>
            <a:t>your </a:t>
          </a:r>
          <a:r>
            <a:rPr lang="en-US" sz="1900" kern="1200" dirty="0"/>
            <a:t>personality.  </a:t>
          </a:r>
        </a:p>
      </dsp:txBody>
      <dsp:txXfrm>
        <a:off x="36150" y="3401656"/>
        <a:ext cx="10443300" cy="668236"/>
      </dsp:txXfrm>
    </dsp:sp>
    <dsp:sp modelId="{BBEE8EE4-B8FE-4DAC-9D56-1A30D65065BF}">
      <dsp:nvSpPr>
        <dsp:cNvPr id="0" name=""/>
        <dsp:cNvSpPr/>
      </dsp:nvSpPr>
      <dsp:spPr>
        <a:xfrm>
          <a:off x="0" y="4160763"/>
          <a:ext cx="10515600" cy="740536"/>
        </a:xfrm>
        <a:prstGeom prst="roundRect">
          <a:avLst/>
        </a:prstGeom>
        <a:solidFill>
          <a:schemeClr val="accent3">
            <a:hueOff val="-52747"/>
            <a:satOff val="6751"/>
            <a:lumOff val="10977"/>
            <a:alphaOff val="0"/>
          </a:schemeClr>
        </a:solidFill>
        <a:ln w="2222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marL="0" lvl="0" indent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b="1" kern="1200" dirty="0"/>
            <a:t>5. </a:t>
          </a:r>
          <a:r>
            <a:rPr lang="en-US" sz="1900" kern="1200" dirty="0"/>
            <a:t>Ensure prospects understand the </a:t>
          </a:r>
          <a:r>
            <a:rPr lang="en-US" sz="1900" b="1" kern="1200" dirty="0"/>
            <a:t>Cost of the Problem</a:t>
          </a:r>
          <a:r>
            <a:rPr lang="en-US" sz="1900" kern="1200" dirty="0"/>
            <a:t>.  </a:t>
          </a:r>
        </a:p>
      </dsp:txBody>
      <dsp:txXfrm>
        <a:off x="36150" y="4196913"/>
        <a:ext cx="10443300" cy="66823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121A44-F4F6-470D-ADA2-04DC02DB8DAD}" type="datetimeFigureOut">
              <a:rPr lang="en-US" smtClean="0"/>
              <a:t>10/4/2022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AF1C08-E0A3-438B-935C-D323CB4859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189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r>
              <a:rPr lang="en-US" dirty="0"/>
              <a:t>Click to play video</a:t>
            </a:r>
          </a:p>
          <a:p>
            <a:pPr marL="228600" indent="-228600">
              <a:buAutoNum type="arabicPeriod"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AF1C08-E0A3-438B-935C-D323CB48595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89797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Click to play video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AF1C08-E0A3-438B-935C-D323CB48595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84906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Click to play video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AAF1C08-E0A3-438B-935C-D323CB48595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10323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46534" y="3085764"/>
            <a:ext cx="11298932" cy="3338149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1191" y="1020431"/>
            <a:ext cx="10993549" cy="1475013"/>
          </a:xfrm>
          <a:effectLst/>
        </p:spPr>
        <p:txBody>
          <a:bodyPr anchor="b">
            <a:normAutofit/>
          </a:bodyPr>
          <a:lstStyle>
            <a:lvl1pPr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1194" y="2495445"/>
            <a:ext cx="10993546" cy="590321"/>
          </a:xfrm>
        </p:spPr>
        <p:txBody>
          <a:bodyPr anchor="t">
            <a:normAutofit/>
          </a:bodyPr>
          <a:lstStyle>
            <a:lvl1pPr marL="0" indent="0" algn="l">
              <a:buNone/>
              <a:defRPr sz="1600"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7FA0ACE7-29A8-47D3-A7D9-257B711D80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91B17-9318-49DB-B28B-6E5994AE9581}" type="datetime1">
              <a:rPr lang="en-US" smtClean="0"/>
              <a:t>10/4/2022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DEC604B9-52E9-4810-8359-47206518D0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5898A89F-CA25-400F-B05A-AECBF2517E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91332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D4963-E985-44C4-B8C4-FDD613B7C2F8}" type="datetime1">
              <a:rPr lang="en-US" smtClean="0"/>
              <a:t>10/4/2022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39777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8058151" y="599725"/>
            <a:ext cx="3687316" cy="5816950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204200" y="863600"/>
            <a:ext cx="3124200" cy="4807326"/>
          </a:xfrm>
        </p:spPr>
        <p:txBody>
          <a:bodyPr vert="eaVert" anchor="ctr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4923" y="863600"/>
            <a:ext cx="7161625" cy="4807326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6423B97-A5D4-47B9-8861-73B3707A04CF}"/>
              </a:ext>
            </a:extLst>
          </p:cNvPr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AEC0421-37B4-4481-A10D-69FDF5EC7909}"/>
              </a:ext>
            </a:extLst>
          </p:cNvPr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F7265B5-9F97-4F1E-99E9-74F7B7E62337}"/>
              </a:ext>
            </a:extLst>
          </p:cNvPr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Date Placeholder 10">
            <a:extLst>
              <a:ext uri="{FF2B5EF4-FFF2-40B4-BE49-F238E27FC236}">
                <a16:creationId xmlns:a16="http://schemas.microsoft.com/office/drawing/2014/main" id="{5C74A470-3BD3-4F33-80E5-67E6E87FCB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91B17-9318-49DB-B28B-6E5994AE9581}" type="datetime1">
              <a:rPr lang="en-US" smtClean="0"/>
              <a:t>10/4/2022</a:t>
            </a:fld>
            <a:endParaRPr lang="en-US" dirty="0"/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9A3A30BA-DB50-4D7D-BCDE-17D20FB354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76FF9E58-C0B2-436B-A21C-DB45A00D65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36802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18872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2340864"/>
            <a:ext cx="11029615" cy="363448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770E6237-3456-439F-802D-3BA93FC7E3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D82B9-B8EE-4375-B6FF-88FA6ABB15D9}" type="datetime1">
              <a:rPr lang="en-US" smtClean="0"/>
              <a:t>10/4/2022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1356D3B5-6063-4A89-B88F-9D3043916F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2B78BF7-69D3-4CE0-A631-50EFD41EEE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51169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7817" y="5141974"/>
            <a:ext cx="11290860" cy="125882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2393950"/>
            <a:ext cx="11029615" cy="2147467"/>
          </a:xfrm>
        </p:spPr>
        <p:txBody>
          <a:bodyPr anchor="b">
            <a:normAutofit/>
          </a:bodyPr>
          <a:lstStyle>
            <a:lvl1pPr algn="l">
              <a:defRPr sz="3600" b="0" cap="all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4541417"/>
            <a:ext cx="11029615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1582016-5696-4A93-887F-BBB3B9002F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97495-0637-405E-AE64-5CC7506D51F5}" type="datetime1">
              <a:rPr lang="en-US" smtClean="0"/>
              <a:t>10/4/2022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57CFCD5-1192-4E18-8A8F-29E153B44D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39A109E-5018-4794-92B3-FD5E5BCD95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93861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3" y="2228003"/>
            <a:ext cx="5194767" cy="363304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6039" y="2228003"/>
            <a:ext cx="5194769" cy="363304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FD690-9426-415D-8B65-26881E07B2D4}" type="datetime1">
              <a:rPr lang="en-US" smtClean="0"/>
              <a:t>10/4/2022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59939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1" y="2250891"/>
            <a:ext cx="5194769" cy="557784"/>
          </a:xfrm>
        </p:spPr>
        <p:txBody>
          <a:bodyPr anchor="ctr">
            <a:noAutofit/>
          </a:bodyPr>
          <a:lstStyle>
            <a:lvl1pPr marL="0" indent="0">
              <a:buNone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4" y="2926052"/>
            <a:ext cx="5194766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6039" y="2250892"/>
            <a:ext cx="5194770" cy="553373"/>
          </a:xfrm>
        </p:spPr>
        <p:txBody>
          <a:bodyPr anchor="ctr">
            <a:no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tabLst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tabLst/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6037" y="2926052"/>
            <a:ext cx="5194771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4989A-474C-40DE-95B9-011C28B71673}" type="datetime1">
              <a:rPr lang="en-US" smtClean="0"/>
              <a:t>10/4/2022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71746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75894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4ED54-5B5E-4A04-93D3-5772E3CE3818}" type="datetime1">
              <a:rPr lang="en-US" smtClean="0"/>
              <a:t>10/4/2022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81431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E50D6-574B-40AF-946F-D52A04ADE379}" type="datetime1">
              <a:rPr lang="en-US" smtClean="0"/>
              <a:t>10/4/2022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78172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447817" y="601200"/>
            <a:ext cx="3682723" cy="5815475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7857" y="933450"/>
            <a:ext cx="3031852" cy="1722419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00928" y="1179829"/>
            <a:ext cx="6650991" cy="4658216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7857" y="2836654"/>
            <a:ext cx="3031852" cy="3001392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rgbClr val="FFFFFF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0B919CC2-2A65-446F-B538-9E624903544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05951" y="6456916"/>
            <a:ext cx="2844799" cy="365125"/>
          </a:xfrm>
        </p:spPr>
        <p:txBody>
          <a:bodyPr/>
          <a:lstStyle/>
          <a:p>
            <a:fld id="{D82884F1-FFEA-405F-9602-3DCA865EDA4E}" type="datetime1">
              <a:rPr lang="en-US" smtClean="0"/>
              <a:t>10/4/2022</a:t>
            </a:fld>
            <a:endParaRPr lang="en-US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B72412AE-119E-4982-8B24-63365EFCA7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81192" y="6452590"/>
            <a:ext cx="691721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7FC4BB19-6AD1-45CF-9F99-00B109890F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58300" y="6456916"/>
            <a:ext cx="1052510" cy="365125"/>
          </a:xfrm>
        </p:spPr>
        <p:txBody>
          <a:bodyPr/>
          <a:lstStyle/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8855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4693389"/>
            <a:ext cx="11029616" cy="566738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7817" y="641350"/>
            <a:ext cx="11290859" cy="3651249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1192" y="5260127"/>
            <a:ext cx="11029617" cy="998148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8DB4A-8810-4A10-AD5C-D5E2C667F5B3}" type="datetime1">
              <a:rPr lang="en-US" smtClean="0"/>
              <a:t>10/4/2022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91465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2336002"/>
            <a:ext cx="11029616" cy="36520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05951" y="6423914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ED291B17-9318-49DB-B28B-6E5994AE9581}" type="datetime1">
              <a:rPr lang="en-US" smtClean="0"/>
              <a:t>10/4/2022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1192" y="6423914"/>
            <a:ext cx="69172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58300" y="6423914"/>
            <a:ext cx="10525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8978907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l" defTabSz="457200" rtl="0" eaLnBrk="1" latinLnBrk="0" hangingPunct="1">
        <a:lnSpc>
          <a:spcPct val="100000"/>
        </a:lnSpc>
        <a:spcBef>
          <a:spcPct val="0"/>
        </a:spcBef>
        <a:buNone/>
        <a:defRPr sz="2800" b="0" kern="1200" cap="all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lnSpc>
          <a:spcPct val="110000"/>
        </a:lnSpc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7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30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0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3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4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1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60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1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1.png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1.png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10.png"/><Relationship Id="rId5" Type="http://schemas.openxmlformats.org/officeDocument/2006/relationships/image" Target="../media/image12.png"/><Relationship Id="rId4" Type="http://schemas.openxmlformats.org/officeDocument/2006/relationships/notesSlide" Target="../notesSlides/notesSlide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>
            <a:extLst>
              <a:ext uri="{FF2B5EF4-FFF2-40B4-BE49-F238E27FC236}">
                <a16:creationId xmlns:a16="http://schemas.microsoft.com/office/drawing/2014/main" id="{E08D4B6A-8113-4DFB-B82E-B60CAC8E0A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9822E561-F97C-4CBB-A9A6-A6BF6317BC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1FC5398-C628-478A-822A-BE6CBC51559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595484" y="1732548"/>
            <a:ext cx="4538737" cy="2055804"/>
          </a:xfrm>
        </p:spPr>
        <p:txBody>
          <a:bodyPr anchor="ctr">
            <a:normAutofit/>
          </a:bodyPr>
          <a:lstStyle/>
          <a:p>
            <a:pPr algn="ctr"/>
            <a:r>
              <a:rPr lang="en-US" sz="3200" b="1" dirty="0">
                <a:solidFill>
                  <a:schemeClr val="tx1"/>
                </a:solidFill>
              </a:rPr>
              <a:t>Find &amp; Conquer</a:t>
            </a:r>
            <a:endParaRPr lang="en-US" sz="4800" b="1" dirty="0">
              <a:solidFill>
                <a:schemeClr val="tx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7730D41-D3A4-4CFC-91DC-62E6A5AE503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672043" y="4198810"/>
            <a:ext cx="4462178" cy="1148025"/>
          </a:xfrm>
        </p:spPr>
        <p:txBody>
          <a:bodyPr anchor="t">
            <a:normAutofit/>
          </a:bodyPr>
          <a:lstStyle/>
          <a:p>
            <a:pPr algn="ctr"/>
            <a:r>
              <a:rPr lang="en-US" sz="2000" dirty="0"/>
              <a:t>Presented By: </a:t>
            </a:r>
          </a:p>
          <a:p>
            <a:pPr algn="ctr"/>
            <a:r>
              <a:rPr lang="en-US" sz="1800" b="1" dirty="0"/>
              <a:t>Ric Lager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6FD3043-02B3-4F91-A2CB-FF01D76F3FD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4509" b="4509"/>
          <a:stretch/>
        </p:blipFill>
        <p:spPr>
          <a:xfrm>
            <a:off x="20" y="10"/>
            <a:ext cx="7537685" cy="6857990"/>
          </a:xfrm>
          <a:prstGeom prst="rect">
            <a:avLst/>
          </a:prstGeom>
        </p:spPr>
      </p:pic>
      <p:sp>
        <p:nvSpPr>
          <p:cNvPr id="32" name="Rectangle 31">
            <a:extLst>
              <a:ext uri="{FF2B5EF4-FFF2-40B4-BE49-F238E27FC236}">
                <a16:creationId xmlns:a16="http://schemas.microsoft.com/office/drawing/2014/main" id="{B01B0E58-A5C8-4CDA-A2E0-35DF94E598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109235" y="457200"/>
            <a:ext cx="3511233" cy="91439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8" name="Picture 7" descr="Logo, company name&#10;&#10;Description automatically generated">
            <a:extLst>
              <a:ext uri="{FF2B5EF4-FFF2-40B4-BE49-F238E27FC236}">
                <a16:creationId xmlns:a16="http://schemas.microsoft.com/office/drawing/2014/main" id="{3F33EC60-13FB-F28B-E2CC-CF6584E835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6977" y="2209792"/>
            <a:ext cx="4049413" cy="2438415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CEDBC296-CFB1-0CAE-B561-3C06DF58575D}"/>
              </a:ext>
            </a:extLst>
          </p:cNvPr>
          <p:cNvSpPr txBox="1">
            <a:spLocks/>
          </p:cNvSpPr>
          <p:nvPr/>
        </p:nvSpPr>
        <p:spPr>
          <a:xfrm>
            <a:off x="3681684" y="2605691"/>
            <a:ext cx="630766" cy="1646618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0" b="1" i="0" u="none" strike="noStrike" kern="1200" cap="all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 SemiBold"/>
              <a:ea typeface="+mj-ea"/>
              <a:cs typeface="+mj-cs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7D0735A3-C970-1331-E3D7-4432B2213508}"/>
              </a:ext>
            </a:extLst>
          </p:cNvPr>
          <p:cNvSpPr txBox="1">
            <a:spLocks/>
          </p:cNvSpPr>
          <p:nvPr/>
        </p:nvSpPr>
        <p:spPr>
          <a:xfrm>
            <a:off x="7738370" y="3007147"/>
            <a:ext cx="4252962" cy="872643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3600" b="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strike="noStrike" kern="1200" cap="all" spc="0" normalizeH="0" baseline="0" noProof="0" dirty="0">
                <a:ln>
                  <a:noFill/>
                </a:ln>
                <a:solidFill>
                  <a:srgbClr val="FFFFFF">
                    <a:lumMod val="75000"/>
                    <a:lumOff val="25000"/>
                  </a:srgbClr>
                </a:solidFill>
                <a:effectLst/>
                <a:uLnTx/>
                <a:uFillTx/>
                <a:latin typeface="Montserrat SemiBold"/>
                <a:ea typeface="+mj-ea"/>
                <a:cs typeface="+mj-cs"/>
              </a:rPr>
              <a:t>How to Dominate Your Dream Market</a:t>
            </a:r>
            <a:endParaRPr kumimoji="0" lang="en-US" sz="6000" b="1" strike="noStrike" kern="1200" cap="all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ontserrat SemiBold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5523364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DD651B61-325E-4E73-8445-38B0DE8AAA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42E5253-D3AC-4AC2-B766-8B34F13C2F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0AE8D57-436A-4073-9A75-15BB5949F8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2852671-8EB6-4EAF-8AF8-65CF3FD66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3085764"/>
            <a:ext cx="11298932" cy="3338149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963FC0CD-F19B-4D9C-9C47-EB7E9D16E4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685AAC2-7D3A-24ED-258E-D80EEF1BE2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1" y="723901"/>
            <a:ext cx="10993549" cy="676244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pPr algn="ctr"/>
            <a:r>
              <a:rPr lang="en-US" sz="3600" dirty="0"/>
              <a:t>Five Steps to Dominate Your Dream Market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E70159E-5269-4C18-AA0B-D50513DB3B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BBE9C8C-98B2-41C2-B47B-9A396CBA23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2ECCA3D-5ECA-4A8B-B9D7-CE6DEB72B9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graphicFrame>
        <p:nvGraphicFramePr>
          <p:cNvPr id="4" name="Content Placeholder 2">
            <a:extLst>
              <a:ext uri="{FF2B5EF4-FFF2-40B4-BE49-F238E27FC236}">
                <a16:creationId xmlns:a16="http://schemas.microsoft.com/office/drawing/2014/main" id="{67CE997C-8D65-ABC3-8E5D-1A2C2B946E0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36563773"/>
              </p:ext>
            </p:extLst>
          </p:nvPr>
        </p:nvGraphicFramePr>
        <p:xfrm>
          <a:off x="838200" y="1400145"/>
          <a:ext cx="10515600" cy="516882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321421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Text, letter&#10;&#10;Description automatically generated">
            <a:extLst>
              <a:ext uri="{FF2B5EF4-FFF2-40B4-BE49-F238E27FC236}">
                <a16:creationId xmlns:a16="http://schemas.microsoft.com/office/drawing/2014/main" id="{156409A6-B116-D845-D652-5D7B6A5895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172" y="607563"/>
            <a:ext cx="10551336" cy="593512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C79A4F8-02B5-1FF3-855A-1358FF707E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17826" y="1154101"/>
            <a:ext cx="4978780" cy="1188720"/>
          </a:xfrm>
        </p:spPr>
        <p:txBody>
          <a:bodyPr>
            <a:normAutofit/>
          </a:bodyPr>
          <a:lstStyle/>
          <a:p>
            <a:r>
              <a:rPr lang="en-US" dirty="0"/>
              <a:t>download my scripts</a:t>
            </a:r>
            <a:br>
              <a:rPr lang="en-US" dirty="0"/>
            </a:br>
            <a:r>
              <a:rPr lang="en-US" sz="2000" dirty="0">
                <a:solidFill>
                  <a:schemeClr val="tx2"/>
                </a:solidFill>
              </a:rPr>
              <a:t>Billgoodmarketing.com/ac22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33CCBA86-DD69-EC3C-2AF2-986E3F96D5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17826" y="2072996"/>
            <a:ext cx="4692982" cy="3962266"/>
          </a:xfrm>
        </p:spPr>
        <p:txBody>
          <a:bodyPr>
            <a:normAutofit/>
          </a:bodyPr>
          <a:lstStyle/>
          <a:p>
            <a:r>
              <a:rPr lang="en-US" sz="1800" dirty="0">
                <a:solidFill>
                  <a:schemeClr val="accent5">
                    <a:lumMod val="75000"/>
                  </a:schemeClr>
                </a:solidFill>
              </a:rPr>
              <a:t>Attorney </a:t>
            </a:r>
            <a:r>
              <a:rPr lang="en-US" sz="1800" i="1" dirty="0">
                <a:solidFill>
                  <a:schemeClr val="accent5">
                    <a:lumMod val="75000"/>
                  </a:schemeClr>
                </a:solidFill>
              </a:rPr>
              <a:t>Start a Conversation </a:t>
            </a:r>
            <a:r>
              <a:rPr lang="en-US" sz="1800" dirty="0">
                <a:solidFill>
                  <a:schemeClr val="accent5">
                    <a:lumMod val="75000"/>
                  </a:schemeClr>
                </a:solidFill>
              </a:rPr>
              <a:t>Schwab Script</a:t>
            </a:r>
          </a:p>
          <a:p>
            <a:r>
              <a:rPr lang="en-US" sz="1800" i="1" dirty="0">
                <a:solidFill>
                  <a:schemeClr val="accent5">
                    <a:lumMod val="75000"/>
                  </a:schemeClr>
                </a:solidFill>
              </a:rPr>
              <a:t>Mastering the Complex </a:t>
            </a:r>
            <a:r>
              <a:rPr lang="en-US" sz="1800" dirty="0">
                <a:solidFill>
                  <a:schemeClr val="accent5">
                    <a:lumMod val="75000"/>
                  </a:schemeClr>
                </a:solidFill>
              </a:rPr>
              <a:t>Sale Script</a:t>
            </a:r>
          </a:p>
          <a:p>
            <a:r>
              <a:rPr lang="en-US" sz="1800" dirty="0">
                <a:solidFill>
                  <a:schemeClr val="accent5">
                    <a:lumMod val="75000"/>
                  </a:schemeClr>
                </a:solidFill>
              </a:rPr>
              <a:t>Schwab </a:t>
            </a:r>
            <a:r>
              <a:rPr lang="en-US" sz="1800" i="1" dirty="0">
                <a:solidFill>
                  <a:schemeClr val="accent5">
                    <a:lumMod val="75000"/>
                  </a:schemeClr>
                </a:solidFill>
              </a:rPr>
              <a:t>PCRA Stop Losses </a:t>
            </a:r>
            <a:r>
              <a:rPr lang="en-US" sz="1800" dirty="0">
                <a:solidFill>
                  <a:schemeClr val="accent5">
                    <a:lumMod val="75000"/>
                  </a:schemeClr>
                </a:solidFill>
              </a:rPr>
              <a:t>Email Sequence</a:t>
            </a:r>
          </a:p>
          <a:p>
            <a:r>
              <a:rPr lang="en-US" sz="1800" i="1" dirty="0">
                <a:solidFill>
                  <a:schemeClr val="accent5">
                    <a:lumMod val="75000"/>
                  </a:schemeClr>
                </a:solidFill>
              </a:rPr>
              <a:t>Stock Market Volatility </a:t>
            </a:r>
            <a:r>
              <a:rPr lang="en-US" sz="1800" dirty="0">
                <a:solidFill>
                  <a:schemeClr val="accent5">
                    <a:lumMod val="75000"/>
                  </a:schemeClr>
                </a:solidFill>
              </a:rPr>
              <a:t>Schwab Script</a:t>
            </a:r>
          </a:p>
          <a:p>
            <a:r>
              <a:rPr lang="en-US" sz="1800" i="1" dirty="0">
                <a:solidFill>
                  <a:schemeClr val="accent5">
                    <a:lumMod val="75000"/>
                  </a:schemeClr>
                </a:solidFill>
              </a:rPr>
              <a:t>When You Have a Custom Report </a:t>
            </a:r>
            <a:r>
              <a:rPr lang="en-US" sz="1800" dirty="0">
                <a:solidFill>
                  <a:schemeClr val="accent5">
                    <a:lumMod val="75000"/>
                  </a:schemeClr>
                </a:solidFill>
              </a:rPr>
              <a:t>LinkedIn InMail</a:t>
            </a:r>
          </a:p>
        </p:txBody>
      </p:sp>
    </p:spTree>
    <p:extLst>
      <p:ext uri="{BB962C8B-B14F-4D97-AF65-F5344CB8AC3E}">
        <p14:creationId xmlns:p14="http://schemas.microsoft.com/office/powerpoint/2010/main" val="7559069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55DC838F-9824-40D4-99E8-23AC7E0CC3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8" name="Picture 4" descr="Press Room | TechSmith">
            <a:extLst>
              <a:ext uri="{FF2B5EF4-FFF2-40B4-BE49-F238E27FC236}">
                <a16:creationId xmlns:a16="http://schemas.microsoft.com/office/drawing/2014/main" id="{FBD1B647-97A6-6C33-EDE9-AB4D078C035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158" b="38109"/>
          <a:stretch/>
        </p:blipFill>
        <p:spPr bwMode="auto">
          <a:xfrm>
            <a:off x="379200" y="3429000"/>
            <a:ext cx="4187384" cy="620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A2FE5D6-AF63-6799-D950-64677F28E6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5247" y="2179155"/>
            <a:ext cx="4035123" cy="1994295"/>
          </a:xfrm>
        </p:spPr>
        <p:txBody>
          <a:bodyPr anchor="ctr">
            <a:normAutofit/>
          </a:bodyPr>
          <a:lstStyle/>
          <a:p>
            <a:r>
              <a:rPr lang="en-US" dirty="0">
                <a:solidFill>
                  <a:schemeClr val="accent5">
                    <a:lumMod val="75000"/>
                  </a:schemeClr>
                </a:solidFill>
              </a:rPr>
              <a:t>Technology: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496C80A-AD75-4A79-8E0F-4310D630D59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5403703-687D-4B06-AF9E-20C958B38D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9668A7F-C3EA-4352-BA87-B9203382C4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4" name="Content Placeholder 3" descr="Table&#10;&#10;Description automatically generated">
            <a:extLst>
              <a:ext uri="{FF2B5EF4-FFF2-40B4-BE49-F238E27FC236}">
                <a16:creationId xmlns:a16="http://schemas.microsoft.com/office/drawing/2014/main" id="{6E4AFCC9-A061-21C3-C383-655818E7F0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4780" y="2054678"/>
            <a:ext cx="4515593" cy="4391415"/>
          </a:xfrm>
          <a:prstGeom prst="rect">
            <a:avLst/>
          </a:prstGeom>
          <a:solidFill>
            <a:srgbClr val="FFFFFF">
              <a:shade val="85000"/>
            </a:srgbClr>
          </a:solidFill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5" descr="Graphical user interface, application, Teams&#10;&#10;Description automatically generated">
            <a:extLst>
              <a:ext uri="{FF2B5EF4-FFF2-40B4-BE49-F238E27FC236}">
                <a16:creationId xmlns:a16="http://schemas.microsoft.com/office/drawing/2014/main" id="{06CEFA5C-40F9-BC91-236A-68D8987377F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8837" y="695247"/>
            <a:ext cx="2096630" cy="5705119"/>
          </a:xfrm>
          <a:prstGeom prst="rect">
            <a:avLst/>
          </a:prstGeom>
          <a:solidFill>
            <a:srgbClr val="FFFFFF">
              <a:shade val="85000"/>
            </a:srgbClr>
          </a:solidFill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Picture 4" descr="A picture containing table&#10;&#10;Description automatically generated">
            <a:extLst>
              <a:ext uri="{FF2B5EF4-FFF2-40B4-BE49-F238E27FC236}">
                <a16:creationId xmlns:a16="http://schemas.microsoft.com/office/drawing/2014/main" id="{2BDC9E74-0B87-F8C8-2FD7-AF5AAFCC61B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4780" y="695247"/>
            <a:ext cx="4515593" cy="1174054"/>
          </a:xfrm>
          <a:prstGeom prst="rect">
            <a:avLst/>
          </a:prstGeom>
          <a:solidFill>
            <a:srgbClr val="FFFFFF">
              <a:shade val="85000"/>
            </a:srgbClr>
          </a:solidFill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7" name="AutoShape 2" descr="Snagit Logo">
            <a:extLst>
              <a:ext uri="{FF2B5EF4-FFF2-40B4-BE49-F238E27FC236}">
                <a16:creationId xmlns:a16="http://schemas.microsoft.com/office/drawing/2014/main" id="{AE4113CB-6C08-447F-4031-4658D1700F8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546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8">
            <a:extLst>
              <a:ext uri="{FF2B5EF4-FFF2-40B4-BE49-F238E27FC236}">
                <a16:creationId xmlns:a16="http://schemas.microsoft.com/office/drawing/2014/main" id="{1DDC3EF6-2EA5-44B3-94C7-9DDA67A127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0" name="Rectangle 10">
            <a:extLst>
              <a:ext uri="{FF2B5EF4-FFF2-40B4-BE49-F238E27FC236}">
                <a16:creationId xmlns:a16="http://schemas.microsoft.com/office/drawing/2014/main" id="{87925A9A-E9FA-496E-9C09-7C2845E006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1" name="Rectangle 12">
            <a:extLst>
              <a:ext uri="{FF2B5EF4-FFF2-40B4-BE49-F238E27FC236}">
                <a16:creationId xmlns:a16="http://schemas.microsoft.com/office/drawing/2014/main" id="{2073ABB4-E164-4CBF-ADFF-25552BB791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2" name="Rectangle 14">
            <a:extLst>
              <a:ext uri="{FF2B5EF4-FFF2-40B4-BE49-F238E27FC236}">
                <a16:creationId xmlns:a16="http://schemas.microsoft.com/office/drawing/2014/main" id="{0F161291-765C-4033-9E84-52C51C6A5A6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16">
            <a:extLst>
              <a:ext uri="{FF2B5EF4-FFF2-40B4-BE49-F238E27FC236}">
                <a16:creationId xmlns:a16="http://schemas.microsoft.com/office/drawing/2014/main" id="{37F69638-8A6F-45AB-B9EC-9D8C8FC371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Tuesday September 13th Practive Magnfi Video (1)">
            <a:hlinkClick r:id="" action="ppaction://media"/>
            <a:extLst>
              <a:ext uri="{FF2B5EF4-FFF2-40B4-BE49-F238E27FC236}">
                <a16:creationId xmlns:a16="http://schemas.microsoft.com/office/drawing/2014/main" id="{F922ECF6-E00B-5D4A-8FEE-5536D303601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84226" y="168450"/>
            <a:ext cx="11593066" cy="65211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9DA2813-AE45-9912-B1FC-028EE541E469}"/>
              </a:ext>
            </a:extLst>
          </p:cNvPr>
          <p:cNvSpPr txBox="1">
            <a:spLocks/>
          </p:cNvSpPr>
          <p:nvPr/>
        </p:nvSpPr>
        <p:spPr>
          <a:xfrm>
            <a:off x="2934754" y="2597677"/>
            <a:ext cx="6297032" cy="10823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/>
            <a:r>
              <a:rPr lang="en-US" sz="5400" b="1" dirty="0">
                <a:solidFill>
                  <a:schemeClr val="bg1"/>
                </a:solidFill>
                <a:ea typeface="Roboto" panose="02000000000000000000" pitchFamily="2" charset="0"/>
              </a:rPr>
              <a:t>Technology:</a:t>
            </a:r>
            <a:endParaRPr lang="en-US" sz="5400" b="1" dirty="0">
              <a:solidFill>
                <a:schemeClr val="bg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6B6F363-D769-7320-912F-F948C5BA700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16684" y="3429000"/>
            <a:ext cx="2128151" cy="845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944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6" presetClass="exit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0642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18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Rectangle 62">
            <a:extLst>
              <a:ext uri="{FF2B5EF4-FFF2-40B4-BE49-F238E27FC236}">
                <a16:creationId xmlns:a16="http://schemas.microsoft.com/office/drawing/2014/main" id="{2C2811D4-5347-4268-B736-DF29160D75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611819"/>
            <a:ext cx="4576634" cy="4235946"/>
          </a:xfrm>
          <a:prstGeom prst="rect">
            <a:avLst/>
          </a:prstGeom>
          <a:solidFill>
            <a:srgbClr val="465359"/>
          </a:solidFill>
          <a:ln w="635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439D3F8-019B-FEA2-9B25-7BD3B1F4B9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3066617"/>
            <a:ext cx="3412067" cy="897047"/>
          </a:xfrm>
        </p:spPr>
        <p:txBody>
          <a:bodyPr anchor="ctr">
            <a:normAutofit/>
          </a:bodyPr>
          <a:lstStyle/>
          <a:p>
            <a:r>
              <a:rPr lang="en-US" b="1" dirty="0">
                <a:solidFill>
                  <a:srgbClr val="FFFFFF"/>
                </a:solidFill>
              </a:rPr>
              <a:t>Webinars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74EFA34C-3CB6-4E42-AA45-8B85EB878A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30517" y="-460"/>
            <a:ext cx="91440" cy="68580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C9313C9E-0227-4919-B36E-DE3343267E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39" y="2560620"/>
            <a:ext cx="4581144" cy="9144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7" name="Bill Good 401(k) One">
            <a:hlinkClick r:id="" action="ppaction://media"/>
            <a:extLst>
              <a:ext uri="{FF2B5EF4-FFF2-40B4-BE49-F238E27FC236}">
                <a16:creationId xmlns:a16="http://schemas.microsoft.com/office/drawing/2014/main" id="{354528CF-5BD9-733A-A682-7D10C9176EF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619136" y="-26437"/>
            <a:ext cx="7562354" cy="7562354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C451A10A-8D45-BC7D-30E9-E086F1B75A0A}"/>
              </a:ext>
            </a:extLst>
          </p:cNvPr>
          <p:cNvSpPr/>
          <p:nvPr/>
        </p:nvSpPr>
        <p:spPr>
          <a:xfrm>
            <a:off x="-139" y="-26437"/>
            <a:ext cx="4530656" cy="7015816"/>
          </a:xfrm>
          <a:prstGeom prst="rect">
            <a:avLst/>
          </a:prstGeom>
          <a:solidFill>
            <a:schemeClr val="accent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 descr="Press Room | TechSmith">
            <a:extLst>
              <a:ext uri="{FF2B5EF4-FFF2-40B4-BE49-F238E27FC236}">
                <a16:creationId xmlns:a16="http://schemas.microsoft.com/office/drawing/2014/main" id="{21FA3933-EF62-CB1A-0C47-9B4A1E903F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68" y="2709535"/>
            <a:ext cx="3817479" cy="2040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15CB6A95-3AD2-CBC6-FC06-B109F61EEA7E}"/>
              </a:ext>
            </a:extLst>
          </p:cNvPr>
          <p:cNvSpPr txBox="1">
            <a:spLocks/>
          </p:cNvSpPr>
          <p:nvPr/>
        </p:nvSpPr>
        <p:spPr>
          <a:xfrm>
            <a:off x="305247" y="2179155"/>
            <a:ext cx="4035123" cy="19942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>
                <a:solidFill>
                  <a:schemeClr val="tx1"/>
                </a:solidFill>
              </a:rPr>
              <a:t>Technology: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AD91DDA-407B-D200-781E-8A2F7AA294A9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t="4509" b="4509"/>
          <a:stretch/>
        </p:blipFill>
        <p:spPr>
          <a:xfrm>
            <a:off x="4614764" y="-26437"/>
            <a:ext cx="7692849" cy="6999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800448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73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15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Rectangle 62">
            <a:extLst>
              <a:ext uri="{FF2B5EF4-FFF2-40B4-BE49-F238E27FC236}">
                <a16:creationId xmlns:a16="http://schemas.microsoft.com/office/drawing/2014/main" id="{2C2811D4-5347-4268-B736-DF29160D75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611819"/>
            <a:ext cx="4576634" cy="4235946"/>
          </a:xfrm>
          <a:prstGeom prst="rect">
            <a:avLst/>
          </a:prstGeom>
          <a:solidFill>
            <a:srgbClr val="465359"/>
          </a:solidFill>
          <a:ln w="6350" cmpd="sng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439D3F8-019B-FEA2-9B25-7BD3B1F4B9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4200" y="3066617"/>
            <a:ext cx="3412067" cy="897047"/>
          </a:xfrm>
        </p:spPr>
        <p:txBody>
          <a:bodyPr anchor="ctr">
            <a:normAutofit/>
          </a:bodyPr>
          <a:lstStyle/>
          <a:p>
            <a:r>
              <a:rPr lang="en-US" b="1" dirty="0">
                <a:solidFill>
                  <a:srgbClr val="FFFFFF"/>
                </a:solidFill>
              </a:rPr>
              <a:t>Webinars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74EFA34C-3CB6-4E42-AA45-8B85EB878A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30517" y="-460"/>
            <a:ext cx="91440" cy="685800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C9313C9E-0227-4919-B36E-DE3343267E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39" y="2560620"/>
            <a:ext cx="4581144" cy="91440"/>
          </a:xfrm>
          <a:prstGeom prst="rect">
            <a:avLst/>
          </a:prstGeom>
          <a:solidFill>
            <a:schemeClr val="tx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451A10A-8D45-BC7D-30E9-E086F1B75A0A}"/>
              </a:ext>
            </a:extLst>
          </p:cNvPr>
          <p:cNvSpPr/>
          <p:nvPr/>
        </p:nvSpPr>
        <p:spPr>
          <a:xfrm>
            <a:off x="-139" y="-26437"/>
            <a:ext cx="4530656" cy="7015816"/>
          </a:xfrm>
          <a:prstGeom prst="rect">
            <a:avLst/>
          </a:prstGeom>
          <a:solidFill>
            <a:schemeClr val="accent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Bill Good 401(k) Two">
            <a:hlinkClick r:id="" action="ppaction://media"/>
            <a:extLst>
              <a:ext uri="{FF2B5EF4-FFF2-40B4-BE49-F238E27FC236}">
                <a16:creationId xmlns:a16="http://schemas.microsoft.com/office/drawing/2014/main" id="{95EDCFDB-2C28-008D-FAF2-819F8CA8E80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621957" y="-142377"/>
            <a:ext cx="7562354" cy="7562354"/>
          </a:xfrm>
          <a:prstGeom prst="rect">
            <a:avLst/>
          </a:prstGeom>
        </p:spPr>
      </p:pic>
      <p:pic>
        <p:nvPicPr>
          <p:cNvPr id="2050" name="Picture 2" descr="Press Room | TechSmith">
            <a:extLst>
              <a:ext uri="{FF2B5EF4-FFF2-40B4-BE49-F238E27FC236}">
                <a16:creationId xmlns:a16="http://schemas.microsoft.com/office/drawing/2014/main" id="{21FA3933-EF62-CB1A-0C47-9B4A1E903F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068" y="2709535"/>
            <a:ext cx="3817479" cy="2040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15CB6A95-3AD2-CBC6-FC06-B109F61EEA7E}"/>
              </a:ext>
            </a:extLst>
          </p:cNvPr>
          <p:cNvSpPr txBox="1">
            <a:spLocks/>
          </p:cNvSpPr>
          <p:nvPr/>
        </p:nvSpPr>
        <p:spPr>
          <a:xfrm>
            <a:off x="305247" y="2179155"/>
            <a:ext cx="4035123" cy="19942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2800" b="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en-US" dirty="0">
                <a:solidFill>
                  <a:schemeClr val="tx1"/>
                </a:solidFill>
              </a:rPr>
              <a:t>Technology: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69DEB32-F76B-99EF-7AF6-BCDA8B97F99E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t="4509" b="4509"/>
          <a:stretch/>
        </p:blipFill>
        <p:spPr>
          <a:xfrm>
            <a:off x="4614765" y="-179439"/>
            <a:ext cx="7861014" cy="7152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23726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63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4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100000">
                <p:cTn id="15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DD651B61-325E-4E73-8445-38B0DE8AAA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42E5253-D3AC-4AC2-B766-8B34F13C2F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0AE8D57-436A-4073-9A75-15BB5949F8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2852671-8EB6-4EAF-8AF8-65CF3FD66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3085764"/>
            <a:ext cx="11298932" cy="3338149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963FC0CD-F19B-4D9C-9C47-EB7E9D16E4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685AAC2-7D3A-24ED-258E-D80EEF1BE2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1" y="723901"/>
            <a:ext cx="10993549" cy="999796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3600" dirty="0"/>
              <a:t>Prospecting database - dol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E70159E-5269-4C18-AA0B-D50513DB3B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BBE9C8C-98B2-41C2-B47B-9A396CBA23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2ECCA3D-5ECA-4A8B-B9D7-CE6DEB72B9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4" name="Content Placeholder 3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C0EE5965-4E33-AF99-59CC-01271B5D959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258" y="1910707"/>
            <a:ext cx="10916463" cy="4041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4305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DD651B61-325E-4E73-8445-38B0DE8AAA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42E5253-D3AC-4AC2-B766-8B34F13C2F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0AE8D57-436A-4073-9A75-15BB5949F8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2852671-8EB6-4EAF-8AF8-65CF3FD66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3085764"/>
            <a:ext cx="11298932" cy="3338149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963FC0CD-F19B-4D9C-9C47-EB7E9D16E4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685AAC2-7D3A-24ED-258E-D80EEF1BE2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1" y="723901"/>
            <a:ext cx="10993549" cy="676244"/>
          </a:xfrm>
        </p:spPr>
        <p:txBody>
          <a:bodyPr vert="horz" lIns="91440" tIns="45720" rIns="91440" bIns="45720" rtlCol="0" anchor="b">
            <a:noAutofit/>
          </a:bodyPr>
          <a:lstStyle/>
          <a:p>
            <a:pPr algn="ctr"/>
            <a:r>
              <a:rPr lang="en-US" dirty="0"/>
              <a:t>Prospecting databases – advisor intel engine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E70159E-5269-4C18-AA0B-D50513DB3B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BBE9C8C-98B2-41C2-B47B-9A396CBA23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2ECCA3D-5ECA-4A8B-B9D7-CE6DEB72B9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3" name="Picture 2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B28BB5AE-422F-AC6D-F42B-FA90B0375D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449" y="1396588"/>
            <a:ext cx="10911101" cy="5182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9973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DD651B61-325E-4E73-8445-38B0DE8AAA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42E5253-D3AC-4AC2-B766-8B34F13C2F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0AE8D57-436A-4073-9A75-15BB5949F8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2852671-8EB6-4EAF-8AF8-65CF3FD66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3085764"/>
            <a:ext cx="11298932" cy="3338149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963FC0CD-F19B-4D9C-9C47-EB7E9D16E4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685AAC2-7D3A-24ED-258E-D80EEF1BE2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1" y="723901"/>
            <a:ext cx="10993549" cy="676244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3600" dirty="0"/>
              <a:t>Prospecting content - </a:t>
            </a:r>
            <a:r>
              <a:rPr lang="en-US" sz="3600" dirty="0" err="1"/>
              <a:t>hemingway</a:t>
            </a:r>
            <a:endParaRPr lang="en-US" sz="3600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E70159E-5269-4C18-AA0B-D50513DB3B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BBE9C8C-98B2-41C2-B47B-9A396CBA23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2ECCA3D-5ECA-4A8B-B9D7-CE6DEB72B9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429C739-6E74-5938-D40E-2EDB9A0A1A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0725" y="1434949"/>
            <a:ext cx="8114479" cy="4993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8867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DD651B61-325E-4E73-8445-38B0DE8AAA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42E5253-D3AC-4AC2-B766-8B34F13C2F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0AE8D57-436A-4073-9A75-15BB5949F8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2852671-8EB6-4EAF-8AF8-65CF3FD664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3085764"/>
            <a:ext cx="11298932" cy="3338149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 useBgFill="1">
        <p:nvSpPr>
          <p:cNvPr id="17" name="Rectangle 16">
            <a:extLst>
              <a:ext uri="{FF2B5EF4-FFF2-40B4-BE49-F238E27FC236}">
                <a16:creationId xmlns:a16="http://schemas.microsoft.com/office/drawing/2014/main" id="{963FC0CD-F19B-4D9C-9C47-EB7E9D16E4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685AAC2-7D3A-24ED-258E-D80EEF1BE2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1" y="723901"/>
            <a:ext cx="10993549" cy="676244"/>
          </a:xfrm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3600" dirty="0"/>
              <a:t>The cost of the problem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2E70159E-5269-4C18-AA0B-D50513DB3B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BBE9C8C-98B2-41C2-B47B-9A396CBA23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2ECCA3D-5ECA-4A8B-B9D7-CE6DEB72B9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A8285D0-9911-B5E8-50DA-E366775C04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668" y="1592651"/>
            <a:ext cx="10900593" cy="4224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34448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DividendVTI">
  <a:themeElements>
    <a:clrScheme name="Custom 10">
      <a:dk1>
        <a:srgbClr val="000000"/>
      </a:dk1>
      <a:lt1>
        <a:srgbClr val="FFFFFF"/>
      </a:lt1>
      <a:dk2>
        <a:srgbClr val="0490CB"/>
      </a:dk2>
      <a:lt2>
        <a:srgbClr val="F2F2F2"/>
      </a:lt2>
      <a:accent1>
        <a:srgbClr val="0490CB"/>
      </a:accent1>
      <a:accent2>
        <a:srgbClr val="F2F2F2"/>
      </a:accent2>
      <a:accent3>
        <a:srgbClr val="08658F"/>
      </a:accent3>
      <a:accent4>
        <a:srgbClr val="0490CB"/>
      </a:accent4>
      <a:accent5>
        <a:srgbClr val="646464"/>
      </a:accent5>
      <a:accent6>
        <a:srgbClr val="33B7F3"/>
      </a:accent6>
      <a:hlink>
        <a:srgbClr val="00B0F0"/>
      </a:hlink>
      <a:folHlink>
        <a:srgbClr val="646464"/>
      </a:folHlink>
    </a:clrScheme>
    <a:fontScheme name="BGM Font Style">
      <a:majorFont>
        <a:latin typeface="Montserrat SemiBold"/>
        <a:ea typeface=""/>
        <a:cs typeface=""/>
      </a:majorFont>
      <a:minorFont>
        <a:latin typeface="Roboto"/>
        <a:ea typeface=""/>
        <a:cs typeface=""/>
      </a:minorFont>
    </a:fontScheme>
    <a:fmtScheme name="Dividend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videndVTI" id="{97558BDE-0B66-457C-BB6F-7B1B22DAA9B8}" vid="{F53508A3-AC60-448A-AF37-934D5F1A0D5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12" ma:contentTypeDescription="Create a new document." ma:contentTypeScope="" ma:versionID="a410dd7f93c95333ffa1b60ed6adedd1">
  <xsd:schema xmlns:xsd="http://www.w3.org/2001/XMLSchema" xmlns:xs="http://www.w3.org/2001/XMLSchema" xmlns:p="http://schemas.microsoft.com/office/2006/metadata/properties" xmlns:ns2="71af3243-3dd4-4a8d-8c0d-dd76da1f02a5" xmlns:ns3="16c05727-aa75-4e4a-9b5f-8a80a1165891" targetNamespace="http://schemas.microsoft.com/office/2006/metadata/properties" ma:root="true" ma:fieldsID="a936d9baba76aa3866493feff160faab" ns2:_="" ns3:_="">
    <xsd:import namespace="71af3243-3dd4-4a8d-8c0d-dd76da1f02a5"/>
    <xsd:import namespace="16c05727-aa75-4e4a-9b5f-8a80a11658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fals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Status" ma:index="19" nillable="true" ma:displayName="Status" ma:default="Not started" ma:format="Dropdown" ma:internalName="Status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tatus xmlns="71af3243-3dd4-4a8d-8c0d-dd76da1f02a5">Not started</Status>
    <MediaServiceKeyPoints xmlns="71af3243-3dd4-4a8d-8c0d-dd76da1f02a5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DF95FD5-1F25-4FA5-84C8-2AB1AFB896F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af3243-3dd4-4a8d-8c0d-dd76da1f02a5"/>
    <ds:schemaRef ds:uri="16c05727-aa75-4e4a-9b5f-8a80a116589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2455B2D-BAB7-438A-85DA-0266A24CB79F}">
  <ds:schemaRefs>
    <ds:schemaRef ds:uri="http://schemas.microsoft.com/office/2006/metadata/properties"/>
    <ds:schemaRef ds:uri="http://schemas.microsoft.com/office/infopath/2007/PartnerControls"/>
    <ds:schemaRef ds:uri="71af3243-3dd4-4a8d-8c0d-dd76da1f02a5"/>
  </ds:schemaRefs>
</ds:datastoreItem>
</file>

<file path=customXml/itemProps3.xml><?xml version="1.0" encoding="utf-8"?>
<ds:datastoreItem xmlns:ds="http://schemas.openxmlformats.org/officeDocument/2006/customXml" ds:itemID="{D8C6403A-684A-431F-8F36-A24C99E2866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AdvisorCon Slides - How to Be Found and Look Good - Bob Bennie</Template>
  <TotalTime>109</TotalTime>
  <Words>230</Words>
  <Application>Microsoft Office PowerPoint</Application>
  <PresentationFormat>Widescreen</PresentationFormat>
  <Paragraphs>35</Paragraphs>
  <Slides>11</Slides>
  <Notes>3</Notes>
  <HiddenSlides>0</HiddenSlides>
  <MMClips>3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Calibri</vt:lpstr>
      <vt:lpstr>Gill Sans MT</vt:lpstr>
      <vt:lpstr>Montserrat SemiBold</vt:lpstr>
      <vt:lpstr>Roboto</vt:lpstr>
      <vt:lpstr>Wingdings 2</vt:lpstr>
      <vt:lpstr>DividendVTI</vt:lpstr>
      <vt:lpstr>Find &amp; Conquer</vt:lpstr>
      <vt:lpstr>Technology:</vt:lpstr>
      <vt:lpstr>PowerPoint Presentation</vt:lpstr>
      <vt:lpstr>Webinars</vt:lpstr>
      <vt:lpstr>Webinars</vt:lpstr>
      <vt:lpstr>Prospecting database - dol</vt:lpstr>
      <vt:lpstr>Prospecting databases – advisor intel engine</vt:lpstr>
      <vt:lpstr>Prospecting content - hemingway</vt:lpstr>
      <vt:lpstr>The cost of the problem</vt:lpstr>
      <vt:lpstr>Five Steps to Dominate Your Dream Market</vt:lpstr>
      <vt:lpstr>download my scripts Billgoodmarketing.com/ac22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Find &amp; Conquer</dc:title>
  <dc:creator>Andrew White</dc:creator>
  <cp:lastModifiedBy>Tony Parmenter</cp:lastModifiedBy>
  <cp:revision>8</cp:revision>
  <dcterms:created xsi:type="dcterms:W3CDTF">2022-10-04T15:26:38Z</dcterms:created>
  <dcterms:modified xsi:type="dcterms:W3CDTF">2022-10-04T19:44:47Z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