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308" r:id="rId5"/>
    <p:sldId id="309" r:id="rId6"/>
    <p:sldId id="284"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3" r:id="rId20"/>
    <p:sldId id="324"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976" autoAdjust="0"/>
  </p:normalViewPr>
  <p:slideViewPr>
    <p:cSldViewPr snapToGrid="0">
      <p:cViewPr varScale="1">
        <p:scale>
          <a:sx n="91" d="100"/>
          <a:sy n="91" d="100"/>
        </p:scale>
        <p:origin x="13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B7A51-72E1-4E13-B383-6318ECA4B2D5}"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F8CAE-B590-467F-8F94-62368DC6434C}" type="slidenum">
              <a:rPr lang="en-US" smtClean="0"/>
              <a:t>‹#›</a:t>
            </a:fld>
            <a:endParaRPr lang="en-US"/>
          </a:p>
        </p:txBody>
      </p:sp>
    </p:spTree>
    <p:extLst>
      <p:ext uri="{BB962C8B-B14F-4D97-AF65-F5344CB8AC3E}">
        <p14:creationId xmlns:p14="http://schemas.microsoft.com/office/powerpoint/2010/main" val="135304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*Click to show Confucius quote and hide nick Murray 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74F8CAE-B590-467F-8F94-62368DC6434C}" type="slidenum">
              <a:rPr lang="en-US" smtClean="0"/>
              <a:t>2</a:t>
            </a:fld>
            <a:endParaRPr lang="en-US"/>
          </a:p>
        </p:txBody>
      </p:sp>
    </p:spTree>
    <p:extLst>
      <p:ext uri="{BB962C8B-B14F-4D97-AF65-F5344CB8AC3E}">
        <p14:creationId xmlns:p14="http://schemas.microsoft.com/office/powerpoint/2010/main" val="171969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10/3/2022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10/3/2022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10/3/2022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10/3/2022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10/3/2022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10/3/2022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10/3/2022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7595484" y="1732548"/>
            <a:ext cx="4538737" cy="1696452"/>
          </a:xfrm>
        </p:spPr>
        <p:txBody>
          <a:bodyPr anchor="ctr">
            <a:normAutofit/>
          </a:bodyPr>
          <a:lstStyle/>
          <a:p>
            <a:pPr algn="ctr"/>
            <a:r>
              <a:rPr lang="en-US" sz="2400" b="1" dirty="0"/>
              <a:t>How to Grow without Prospecting:</a:t>
            </a:r>
            <a:endParaRPr lang="en-US" sz="4000" b="1" dirty="0">
              <a:solidFill>
                <a:schemeClr val="tx1"/>
              </a:solidFill>
            </a:endParaRP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7672043" y="4198810"/>
            <a:ext cx="4462178" cy="1148025"/>
          </a:xfrm>
        </p:spPr>
        <p:txBody>
          <a:bodyPr anchor="t">
            <a:normAutofit/>
          </a:bodyPr>
          <a:lstStyle/>
          <a:p>
            <a:pPr algn="ctr"/>
            <a:r>
              <a:rPr lang="en-US" sz="2000" dirty="0"/>
              <a:t>Presented By: </a:t>
            </a:r>
          </a:p>
          <a:p>
            <a:pPr algn="ctr"/>
            <a:r>
              <a:rPr lang="en-US" sz="1800" b="1" dirty="0"/>
              <a:t>Erik Strid</a:t>
            </a:r>
          </a:p>
        </p:txBody>
      </p:sp>
      <p:pic>
        <p:nvPicPr>
          <p:cNvPr id="5" name="Picture 4">
            <a:extLst>
              <a:ext uri="{FF2B5EF4-FFF2-40B4-BE49-F238E27FC236}">
                <a16:creationId xmlns:a16="http://schemas.microsoft.com/office/drawing/2014/main" id="{46FD3043-02B3-4F91-A2CB-FF01D76F3FD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t="4509" b="4509"/>
          <a:stretch/>
        </p:blipFill>
        <p:spPr>
          <a:xfrm>
            <a:off x="0" y="0"/>
            <a:ext cx="7537685" cy="6857990"/>
          </a:xfrm>
          <a:prstGeom prst="rect">
            <a:avLst/>
          </a:prstGeom>
        </p:spPr>
      </p:pic>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Logo, company name&#10;&#10;Description automatically generated">
            <a:extLst>
              <a:ext uri="{FF2B5EF4-FFF2-40B4-BE49-F238E27FC236}">
                <a16:creationId xmlns:a16="http://schemas.microsoft.com/office/drawing/2014/main" id="{3F33EC60-13FB-F28B-E2CC-CF6584E835F8}"/>
              </a:ext>
            </a:extLst>
          </p:cNvPr>
          <p:cNvPicPr>
            <a:picLocks noChangeAspect="1"/>
          </p:cNvPicPr>
          <p:nvPr/>
        </p:nvPicPr>
        <p:blipFill>
          <a:blip r:embed="rId4"/>
          <a:stretch>
            <a:fillRect/>
          </a:stretch>
        </p:blipFill>
        <p:spPr>
          <a:xfrm>
            <a:off x="1656977" y="2209792"/>
            <a:ext cx="4049413" cy="2438415"/>
          </a:xfrm>
          <a:prstGeom prst="rect">
            <a:avLst/>
          </a:prstGeom>
        </p:spPr>
      </p:pic>
      <p:sp>
        <p:nvSpPr>
          <p:cNvPr id="4" name="Title 1">
            <a:extLst>
              <a:ext uri="{FF2B5EF4-FFF2-40B4-BE49-F238E27FC236}">
                <a16:creationId xmlns:a16="http://schemas.microsoft.com/office/drawing/2014/main" id="{CEDBC296-CFB1-0CAE-B561-3C06DF58575D}"/>
              </a:ext>
            </a:extLst>
          </p:cNvPr>
          <p:cNvSpPr txBox="1">
            <a:spLocks/>
          </p:cNvSpPr>
          <p:nvPr/>
        </p:nvSpPr>
        <p:spPr>
          <a:xfrm>
            <a:off x="3681684" y="2605691"/>
            <a:ext cx="630766" cy="1646618"/>
          </a:xfrm>
          <a:prstGeom prst="rect">
            <a:avLst/>
          </a:prstGeom>
          <a:effectLst/>
        </p:spPr>
        <p:txBody>
          <a:bodyPr vert="horz" lIns="91440" tIns="45720" rIns="91440" bIns="45720" rtlCol="0" anchor="ctr">
            <a:normAutofit/>
          </a:bodyPr>
          <a:lstStyle>
            <a:lvl1pPr algn="l" defTabSz="457200" rtl="0" eaLnBrk="1" latinLnBrk="0" hangingPunct="1">
              <a:lnSpc>
                <a:spcPct val="10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8000" b="1" i="0" u="none" strike="noStrike" kern="1200" cap="all" spc="0" normalizeH="0" baseline="0" noProof="0" dirty="0">
              <a:ln>
                <a:noFill/>
              </a:ln>
              <a:solidFill>
                <a:srgbClr val="FFFFFF"/>
              </a:solidFill>
              <a:effectLst/>
              <a:uLnTx/>
              <a:uFillTx/>
              <a:latin typeface="Montserrat SemiBold"/>
              <a:ea typeface="+mj-ea"/>
              <a:cs typeface="+mj-cs"/>
            </a:endParaRPr>
          </a:p>
        </p:txBody>
      </p:sp>
      <p:sp>
        <p:nvSpPr>
          <p:cNvPr id="6" name="Title 1">
            <a:extLst>
              <a:ext uri="{FF2B5EF4-FFF2-40B4-BE49-F238E27FC236}">
                <a16:creationId xmlns:a16="http://schemas.microsoft.com/office/drawing/2014/main" id="{7D0735A3-C970-1331-E3D7-4432B2213508}"/>
              </a:ext>
            </a:extLst>
          </p:cNvPr>
          <p:cNvSpPr txBox="1">
            <a:spLocks/>
          </p:cNvSpPr>
          <p:nvPr/>
        </p:nvSpPr>
        <p:spPr>
          <a:xfrm>
            <a:off x="7738370" y="2854986"/>
            <a:ext cx="4252962" cy="1148025"/>
          </a:xfrm>
          <a:prstGeom prst="rect">
            <a:avLst/>
          </a:prstGeom>
          <a:effectLst/>
        </p:spPr>
        <p:txBody>
          <a:bodyPr vert="horz" lIns="91440" tIns="45720" rIns="91440" bIns="45720" rtlCol="0" anchor="ctr">
            <a:normAutofit/>
          </a:bodyPr>
          <a:lstStyle>
            <a:lvl1pPr algn="l" defTabSz="457200" rtl="0" eaLnBrk="1" latinLnBrk="0" hangingPunct="1">
              <a:lnSpc>
                <a:spcPct val="100000"/>
              </a:lnSpc>
              <a:spcBef>
                <a:spcPct val="0"/>
              </a:spcBef>
              <a:buNone/>
              <a:defRPr sz="3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all" spc="0" normalizeH="0" baseline="0" noProof="0" dirty="0">
                <a:ln>
                  <a:noFill/>
                </a:ln>
                <a:solidFill>
                  <a:srgbClr val="FFFFFF">
                    <a:lumMod val="75000"/>
                    <a:lumOff val="25000"/>
                  </a:srgbClr>
                </a:solidFill>
                <a:effectLst/>
                <a:uLnTx/>
                <a:uFillTx/>
                <a:latin typeface="Montserrat SemiBold"/>
                <a:ea typeface="+mj-ea"/>
                <a:cs typeface="+mj-cs"/>
              </a:rPr>
              <a:t>Connecting Your Way to Sales Success</a:t>
            </a:r>
            <a:endParaRPr kumimoji="0" lang="en-US" sz="6000" b="0" i="0" u="none" strike="noStrike" kern="1200" cap="all" spc="0" normalizeH="0" baseline="0" noProof="0" dirty="0">
              <a:ln>
                <a:noFill/>
              </a:ln>
              <a:solidFill>
                <a:srgbClr val="FFFFFF"/>
              </a:solidFill>
              <a:effectLst/>
              <a:uLnTx/>
              <a:uFillTx/>
              <a:latin typeface="Montserrat SemiBold"/>
              <a:ea typeface="+mj-ea"/>
              <a:cs typeface="+mj-cs"/>
            </a:endParaRPr>
          </a:p>
        </p:txBody>
      </p:sp>
    </p:spTree>
    <p:extLst>
      <p:ext uri="{BB962C8B-B14F-4D97-AF65-F5344CB8AC3E}">
        <p14:creationId xmlns:p14="http://schemas.microsoft.com/office/powerpoint/2010/main" val="1552336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854A6B-A96B-F5A3-0388-3D1773077D4B}"/>
              </a:ext>
            </a:extLst>
          </p:cNvPr>
          <p:cNvSpPr>
            <a:spLocks noGrp="1"/>
          </p:cNvSpPr>
          <p:nvPr>
            <p:ph type="title"/>
          </p:nvPr>
        </p:nvSpPr>
        <p:spPr>
          <a:xfrm>
            <a:off x="581193" y="702156"/>
            <a:ext cx="6309003" cy="1013800"/>
          </a:xfrm>
        </p:spPr>
        <p:txBody>
          <a:bodyPr>
            <a:normAutofit/>
          </a:bodyPr>
          <a:lstStyle/>
          <a:p>
            <a:r>
              <a:rPr lang="en-US" dirty="0">
                <a:solidFill>
                  <a:schemeClr val="accent5">
                    <a:lumMod val="75000"/>
                  </a:schemeClr>
                </a:solidFill>
              </a:rPr>
              <a:t>Lead Generation Strategies</a:t>
            </a:r>
          </a:p>
        </p:txBody>
      </p:sp>
      <p:sp>
        <p:nvSpPr>
          <p:cNvPr id="11" name="Rectangle 10">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2">
            <a:extLst>
              <a:ext uri="{FF2B5EF4-FFF2-40B4-BE49-F238E27FC236}">
                <a16:creationId xmlns:a16="http://schemas.microsoft.com/office/drawing/2014/main" id="{ACD18979-6A35-5E4B-7579-F4F40BC0141E}"/>
              </a:ext>
            </a:extLst>
          </p:cNvPr>
          <p:cNvSpPr>
            <a:spLocks noGrp="1"/>
          </p:cNvSpPr>
          <p:nvPr>
            <p:ph idx="1"/>
          </p:nvPr>
        </p:nvSpPr>
        <p:spPr>
          <a:xfrm>
            <a:off x="581194" y="1896533"/>
            <a:ext cx="6309003" cy="3962266"/>
          </a:xfrm>
        </p:spPr>
        <p:txBody>
          <a:bodyPr>
            <a:normAutofit/>
          </a:bodyPr>
          <a:lstStyle/>
          <a:p>
            <a:r>
              <a:rPr lang="en-US" sz="2400" dirty="0">
                <a:solidFill>
                  <a:schemeClr val="accent5">
                    <a:lumMod val="75000"/>
                  </a:schemeClr>
                </a:solidFill>
              </a:rPr>
              <a:t>Client Referrals</a:t>
            </a:r>
          </a:p>
          <a:p>
            <a:r>
              <a:rPr lang="en-US" sz="2400" dirty="0">
                <a:solidFill>
                  <a:schemeClr val="accent5">
                    <a:lumMod val="75000"/>
                  </a:schemeClr>
                </a:solidFill>
              </a:rPr>
              <a:t>LinkedIn</a:t>
            </a:r>
          </a:p>
          <a:p>
            <a:r>
              <a:rPr lang="en-US" sz="2400" dirty="0">
                <a:solidFill>
                  <a:schemeClr val="accent5">
                    <a:lumMod val="75000"/>
                  </a:schemeClr>
                </a:solidFill>
              </a:rPr>
              <a:t>COI Cultivation</a:t>
            </a:r>
          </a:p>
          <a:p>
            <a:r>
              <a:rPr lang="en-US" sz="2400" dirty="0">
                <a:solidFill>
                  <a:schemeClr val="accent5">
                    <a:lumMod val="75000"/>
                  </a:schemeClr>
                </a:solidFill>
              </a:rPr>
              <a:t>PC Cultivation</a:t>
            </a:r>
          </a:p>
          <a:p>
            <a:r>
              <a:rPr lang="en-US" sz="2400" dirty="0">
                <a:solidFill>
                  <a:schemeClr val="accent5">
                    <a:lumMod val="75000"/>
                  </a:schemeClr>
                </a:solidFill>
              </a:rPr>
              <a:t>Content Strategy</a:t>
            </a:r>
          </a:p>
        </p:txBody>
      </p:sp>
      <p:pic>
        <p:nvPicPr>
          <p:cNvPr id="6" name="Picture 5" descr="Graphical user interface, application&#10;&#10;Description automatically generated">
            <a:extLst>
              <a:ext uri="{FF2B5EF4-FFF2-40B4-BE49-F238E27FC236}">
                <a16:creationId xmlns:a16="http://schemas.microsoft.com/office/drawing/2014/main" id="{875ADC3F-920C-52DE-B283-93629FCE0CB3}"/>
              </a:ext>
            </a:extLst>
          </p:cNvPr>
          <p:cNvPicPr>
            <a:picLocks noChangeAspect="1"/>
          </p:cNvPicPr>
          <p:nvPr/>
        </p:nvPicPr>
        <p:blipFill>
          <a:blip r:embed="rId2"/>
          <a:stretch>
            <a:fillRect/>
          </a:stretch>
        </p:blipFill>
        <p:spPr>
          <a:xfrm>
            <a:off x="7891285" y="158905"/>
            <a:ext cx="3534096" cy="6540189"/>
          </a:xfrm>
          <a:prstGeom prst="rect">
            <a:avLst/>
          </a:prstGeom>
        </p:spPr>
      </p:pic>
    </p:spTree>
    <p:extLst>
      <p:ext uri="{BB962C8B-B14F-4D97-AF65-F5344CB8AC3E}">
        <p14:creationId xmlns:p14="http://schemas.microsoft.com/office/powerpoint/2010/main" val="137644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3BB92-6F92-8A4F-7924-D5BA3960D6D9}"/>
              </a:ext>
            </a:extLst>
          </p:cNvPr>
          <p:cNvSpPr>
            <a:spLocks noGrp="1"/>
          </p:cNvSpPr>
          <p:nvPr>
            <p:ph type="title"/>
          </p:nvPr>
        </p:nvSpPr>
        <p:spPr>
          <a:xfrm>
            <a:off x="672280" y="944752"/>
            <a:ext cx="5128156" cy="1462692"/>
          </a:xfrm>
        </p:spPr>
        <p:txBody>
          <a:bodyPr>
            <a:normAutofit/>
          </a:bodyPr>
          <a:lstStyle/>
          <a:p>
            <a:pPr>
              <a:lnSpc>
                <a:spcPct val="90000"/>
              </a:lnSpc>
            </a:pPr>
            <a:br>
              <a:rPr lang="en-US" sz="2200" dirty="0">
                <a:solidFill>
                  <a:schemeClr val="bg1">
                    <a:lumMod val="75000"/>
                    <a:lumOff val="25000"/>
                  </a:schemeClr>
                </a:solidFill>
              </a:rPr>
            </a:br>
            <a:r>
              <a:rPr lang="en-US" sz="1600" dirty="0">
                <a:solidFill>
                  <a:schemeClr val="bg1">
                    <a:lumMod val="75000"/>
                    <a:lumOff val="25000"/>
                  </a:schemeClr>
                </a:solidFill>
              </a:rPr>
              <a:t>Lead Generation Strategies</a:t>
            </a:r>
            <a:br>
              <a:rPr lang="en-US" sz="2200" dirty="0">
                <a:solidFill>
                  <a:schemeClr val="bg1">
                    <a:lumMod val="75000"/>
                    <a:lumOff val="25000"/>
                  </a:schemeClr>
                </a:solidFill>
              </a:rPr>
            </a:br>
            <a:r>
              <a:rPr lang="en-US" sz="3600" dirty="0">
                <a:solidFill>
                  <a:schemeClr val="bg1">
                    <a:lumMod val="75000"/>
                    <a:lumOff val="25000"/>
                  </a:schemeClr>
                </a:solidFill>
              </a:rPr>
              <a:t>Client Referrals</a:t>
            </a:r>
            <a:endParaRPr lang="en-US" sz="2200" dirty="0">
              <a:solidFill>
                <a:schemeClr val="bg1">
                  <a:lumMod val="75000"/>
                  <a:lumOff val="25000"/>
                </a:schemeClr>
              </a:solidFill>
            </a:endParaRP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09F29A-C9E4-0D06-2F61-18ED3AABF877}"/>
              </a:ext>
            </a:extLst>
          </p:cNvPr>
          <p:cNvSpPr>
            <a:spLocks noGrp="1"/>
          </p:cNvSpPr>
          <p:nvPr>
            <p:ph idx="1"/>
          </p:nvPr>
        </p:nvSpPr>
        <p:spPr>
          <a:xfrm>
            <a:off x="671513" y="2637629"/>
            <a:ext cx="5350596" cy="3377217"/>
          </a:xfrm>
        </p:spPr>
        <p:txBody>
          <a:bodyPr anchor="t">
            <a:normAutofit/>
          </a:bodyPr>
          <a:lstStyle/>
          <a:p>
            <a:pPr>
              <a:lnSpc>
                <a:spcPct val="90000"/>
              </a:lnSpc>
            </a:pPr>
            <a:r>
              <a:rPr lang="en-US" sz="2000" dirty="0">
                <a:solidFill>
                  <a:schemeClr val="bg1">
                    <a:lumMod val="75000"/>
                    <a:lumOff val="25000"/>
                  </a:schemeClr>
                </a:solidFill>
              </a:rPr>
              <a:t>Client Experience</a:t>
            </a:r>
          </a:p>
          <a:p>
            <a:pPr lvl="1">
              <a:lnSpc>
                <a:spcPct val="90000"/>
              </a:lnSpc>
            </a:pPr>
            <a:r>
              <a:rPr lang="en-US" sz="1600" dirty="0">
                <a:solidFill>
                  <a:schemeClr val="bg1">
                    <a:lumMod val="75000"/>
                    <a:lumOff val="25000"/>
                  </a:schemeClr>
                </a:solidFill>
              </a:rPr>
              <a:t>Dedicated Client Experience Manager</a:t>
            </a:r>
          </a:p>
          <a:p>
            <a:pPr lvl="1">
              <a:lnSpc>
                <a:spcPct val="90000"/>
              </a:lnSpc>
            </a:pPr>
            <a:r>
              <a:rPr lang="en-US" sz="1600" dirty="0">
                <a:solidFill>
                  <a:schemeClr val="bg1">
                    <a:lumMod val="75000"/>
                    <a:lumOff val="25000"/>
                  </a:schemeClr>
                </a:solidFill>
              </a:rPr>
              <a:t>Milestone Meetings</a:t>
            </a:r>
          </a:p>
          <a:p>
            <a:pPr lvl="1">
              <a:lnSpc>
                <a:spcPct val="90000"/>
              </a:lnSpc>
            </a:pPr>
            <a:r>
              <a:rPr lang="en-US" sz="1600" dirty="0">
                <a:solidFill>
                  <a:schemeClr val="bg1">
                    <a:lumMod val="75000"/>
                    <a:lumOff val="25000"/>
                  </a:schemeClr>
                </a:solidFill>
              </a:rPr>
              <a:t>90 Day “No Contact”</a:t>
            </a:r>
          </a:p>
          <a:p>
            <a:pPr lvl="1">
              <a:lnSpc>
                <a:spcPct val="90000"/>
              </a:lnSpc>
            </a:pPr>
            <a:r>
              <a:rPr lang="en-US" sz="1600" dirty="0">
                <a:solidFill>
                  <a:schemeClr val="bg1">
                    <a:lumMod val="75000"/>
                    <a:lumOff val="25000"/>
                  </a:schemeClr>
                </a:solidFill>
              </a:rPr>
              <a:t>Holiday/ Feel Good letters</a:t>
            </a:r>
          </a:p>
          <a:p>
            <a:pPr lvl="1">
              <a:lnSpc>
                <a:spcPct val="90000"/>
              </a:lnSpc>
            </a:pPr>
            <a:r>
              <a:rPr lang="en-US" sz="1600" dirty="0">
                <a:solidFill>
                  <a:schemeClr val="bg1">
                    <a:lumMod val="75000"/>
                    <a:lumOff val="25000"/>
                  </a:schemeClr>
                </a:solidFill>
              </a:rPr>
              <a:t>Etiquette (Ice Cream)</a:t>
            </a:r>
          </a:p>
          <a:p>
            <a:pPr lvl="1">
              <a:lnSpc>
                <a:spcPct val="90000"/>
              </a:lnSpc>
            </a:pPr>
            <a:r>
              <a:rPr lang="en-US" sz="1600" dirty="0">
                <a:solidFill>
                  <a:schemeClr val="bg1">
                    <a:lumMod val="75000"/>
                    <a:lumOff val="25000"/>
                  </a:schemeClr>
                </a:solidFill>
              </a:rPr>
              <a:t>Birthdays &amp; Birthday Lunch</a:t>
            </a:r>
          </a:p>
          <a:p>
            <a:pPr>
              <a:lnSpc>
                <a:spcPct val="90000"/>
              </a:lnSpc>
            </a:pPr>
            <a:r>
              <a:rPr lang="en-US" sz="2000" dirty="0">
                <a:solidFill>
                  <a:schemeClr val="bg1">
                    <a:lumMod val="75000"/>
                    <a:lumOff val="25000"/>
                  </a:schemeClr>
                </a:solidFill>
              </a:rPr>
              <a:t>Annual Client Satisfaction call</a:t>
            </a:r>
          </a:p>
          <a:p>
            <a:pPr lvl="1">
              <a:lnSpc>
                <a:spcPct val="90000"/>
              </a:lnSpc>
            </a:pPr>
            <a:r>
              <a:rPr lang="en-US" sz="1600" dirty="0">
                <a:solidFill>
                  <a:schemeClr val="bg1">
                    <a:lumMod val="75000"/>
                    <a:lumOff val="25000"/>
                  </a:schemeClr>
                </a:solidFill>
              </a:rPr>
              <a:t>Referral Script</a:t>
            </a:r>
          </a:p>
        </p:txBody>
      </p:sp>
      <p:pic>
        <p:nvPicPr>
          <p:cNvPr id="5" name="Picture 4" descr="A group of people sitting at a table&#10;&#10;Description automatically generated with low confidence">
            <a:extLst>
              <a:ext uri="{FF2B5EF4-FFF2-40B4-BE49-F238E27FC236}">
                <a16:creationId xmlns:a16="http://schemas.microsoft.com/office/drawing/2014/main" id="{2B340184-79E5-336E-C4F3-1CE1B3033DF3}"/>
              </a:ext>
            </a:extLst>
          </p:cNvPr>
          <p:cNvPicPr>
            <a:picLocks noChangeAspect="1"/>
          </p:cNvPicPr>
          <p:nvPr/>
        </p:nvPicPr>
        <p:blipFill rotWithShape="1">
          <a:blip r:embed="rId2"/>
          <a:srcRect l="30079" t="1156" r="15032" b="-1154"/>
          <a:stretch/>
        </p:blipFill>
        <p:spPr>
          <a:xfrm>
            <a:off x="6096000" y="601200"/>
            <a:ext cx="5649466" cy="5789365"/>
          </a:xfrm>
          <a:prstGeom prst="rect">
            <a:avLst/>
          </a:prstGeom>
        </p:spPr>
      </p:pic>
    </p:spTree>
    <p:extLst>
      <p:ext uri="{BB962C8B-B14F-4D97-AF65-F5344CB8AC3E}">
        <p14:creationId xmlns:p14="http://schemas.microsoft.com/office/powerpoint/2010/main" val="389025428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3BB92-6F92-8A4F-7924-D5BA3960D6D9}"/>
              </a:ext>
            </a:extLst>
          </p:cNvPr>
          <p:cNvSpPr>
            <a:spLocks noGrp="1"/>
          </p:cNvSpPr>
          <p:nvPr>
            <p:ph type="title"/>
          </p:nvPr>
        </p:nvSpPr>
        <p:spPr>
          <a:xfrm>
            <a:off x="672280" y="944752"/>
            <a:ext cx="5128156" cy="1462692"/>
          </a:xfrm>
        </p:spPr>
        <p:txBody>
          <a:bodyPr>
            <a:normAutofit/>
          </a:bodyPr>
          <a:lstStyle/>
          <a:p>
            <a:pPr>
              <a:lnSpc>
                <a:spcPct val="90000"/>
              </a:lnSpc>
            </a:pPr>
            <a:br>
              <a:rPr lang="en-US" sz="2200">
                <a:solidFill>
                  <a:schemeClr val="bg1">
                    <a:lumMod val="75000"/>
                    <a:lumOff val="25000"/>
                  </a:schemeClr>
                </a:solidFill>
              </a:rPr>
            </a:br>
            <a:r>
              <a:rPr lang="en-US" sz="1600">
                <a:solidFill>
                  <a:schemeClr val="bg1">
                    <a:lumMod val="75000"/>
                    <a:lumOff val="25000"/>
                  </a:schemeClr>
                </a:solidFill>
              </a:rPr>
              <a:t>Lead Generation Strategies</a:t>
            </a:r>
            <a:br>
              <a:rPr lang="en-US" sz="2200">
                <a:solidFill>
                  <a:schemeClr val="bg1">
                    <a:lumMod val="75000"/>
                    <a:lumOff val="25000"/>
                  </a:schemeClr>
                </a:solidFill>
              </a:rPr>
            </a:br>
            <a:r>
              <a:rPr lang="en-US" sz="3600">
                <a:solidFill>
                  <a:schemeClr val="bg1">
                    <a:lumMod val="75000"/>
                    <a:lumOff val="25000"/>
                  </a:schemeClr>
                </a:solidFill>
              </a:rPr>
              <a:t>Linkedin</a:t>
            </a:r>
            <a:endParaRPr lang="en-US" sz="2200" dirty="0">
              <a:solidFill>
                <a:schemeClr val="bg1">
                  <a:lumMod val="75000"/>
                  <a:lumOff val="25000"/>
                </a:schemeClr>
              </a:solidFill>
            </a:endParaRP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09F29A-C9E4-0D06-2F61-18ED3AABF877}"/>
              </a:ext>
            </a:extLst>
          </p:cNvPr>
          <p:cNvSpPr>
            <a:spLocks noGrp="1"/>
          </p:cNvSpPr>
          <p:nvPr>
            <p:ph idx="1"/>
          </p:nvPr>
        </p:nvSpPr>
        <p:spPr>
          <a:xfrm>
            <a:off x="671513" y="2637629"/>
            <a:ext cx="5350596" cy="3377217"/>
          </a:xfrm>
        </p:spPr>
        <p:txBody>
          <a:bodyPr anchor="t">
            <a:normAutofit/>
          </a:bodyPr>
          <a:lstStyle/>
          <a:p>
            <a:pPr>
              <a:lnSpc>
                <a:spcPct val="90000"/>
              </a:lnSpc>
            </a:pPr>
            <a:r>
              <a:rPr lang="en-US" sz="1800" dirty="0">
                <a:solidFill>
                  <a:schemeClr val="bg1">
                    <a:lumMod val="75000"/>
                    <a:lumOff val="25000"/>
                  </a:schemeClr>
                </a:solidFill>
              </a:rPr>
              <a:t>Job 1 is to establish a mutual connection and “Social Proof”</a:t>
            </a:r>
          </a:p>
          <a:p>
            <a:pPr>
              <a:lnSpc>
                <a:spcPct val="90000"/>
              </a:lnSpc>
            </a:pPr>
            <a:r>
              <a:rPr lang="en-US" sz="1800" dirty="0">
                <a:solidFill>
                  <a:schemeClr val="bg1">
                    <a:lumMod val="75000"/>
                    <a:lumOff val="25000"/>
                  </a:schemeClr>
                </a:solidFill>
              </a:rPr>
              <a:t>Invite all Personal Network</a:t>
            </a:r>
          </a:p>
          <a:p>
            <a:pPr>
              <a:lnSpc>
                <a:spcPct val="90000"/>
              </a:lnSpc>
            </a:pPr>
            <a:r>
              <a:rPr lang="en-US" sz="1800" dirty="0">
                <a:solidFill>
                  <a:schemeClr val="bg1">
                    <a:lumMod val="75000"/>
                    <a:lumOff val="25000"/>
                  </a:schemeClr>
                </a:solidFill>
              </a:rPr>
              <a:t>Invite select 2nd Connections to my connections </a:t>
            </a:r>
          </a:p>
          <a:p>
            <a:pPr lvl="1">
              <a:lnSpc>
                <a:spcPct val="90000"/>
              </a:lnSpc>
            </a:pPr>
            <a:r>
              <a:rPr lang="en-US" sz="1600" dirty="0">
                <a:solidFill>
                  <a:schemeClr val="bg1">
                    <a:lumMod val="75000"/>
                    <a:lumOff val="25000"/>
                  </a:schemeClr>
                </a:solidFill>
              </a:rPr>
              <a:t>Invitation emphasizes our mutual connections </a:t>
            </a:r>
          </a:p>
          <a:p>
            <a:pPr lvl="1">
              <a:lnSpc>
                <a:spcPct val="90000"/>
              </a:lnSpc>
            </a:pPr>
            <a:r>
              <a:rPr lang="en-US" sz="1600" dirty="0">
                <a:solidFill>
                  <a:schemeClr val="bg1">
                    <a:lumMod val="75000"/>
                    <a:lumOff val="25000"/>
                  </a:schemeClr>
                </a:solidFill>
              </a:rPr>
              <a:t>Invite to do an introductory Zoom</a:t>
            </a:r>
          </a:p>
          <a:p>
            <a:pPr lvl="1">
              <a:lnSpc>
                <a:spcPct val="90000"/>
              </a:lnSpc>
            </a:pPr>
            <a:r>
              <a:rPr lang="en-US" sz="1600" dirty="0">
                <a:solidFill>
                  <a:schemeClr val="bg1">
                    <a:lumMod val="75000"/>
                    <a:lumOff val="25000"/>
                  </a:schemeClr>
                </a:solidFill>
              </a:rPr>
              <a:t>Invite to “Lunch with 4 Interesting People”</a:t>
            </a:r>
          </a:p>
          <a:p>
            <a:pPr lvl="1">
              <a:lnSpc>
                <a:spcPct val="90000"/>
              </a:lnSpc>
            </a:pPr>
            <a:r>
              <a:rPr lang="en-US" sz="1600" dirty="0">
                <a:solidFill>
                  <a:schemeClr val="bg1">
                    <a:lumMod val="75000"/>
                    <a:lumOff val="25000"/>
                  </a:schemeClr>
                </a:solidFill>
              </a:rPr>
              <a:t>GET THEM IN THE POOL!</a:t>
            </a:r>
          </a:p>
        </p:txBody>
      </p:sp>
      <p:pic>
        <p:nvPicPr>
          <p:cNvPr id="5" name="Picture 4">
            <a:extLst>
              <a:ext uri="{FF2B5EF4-FFF2-40B4-BE49-F238E27FC236}">
                <a16:creationId xmlns:a16="http://schemas.microsoft.com/office/drawing/2014/main" id="{2B340184-79E5-336E-C4F3-1CE1B3033DF3}"/>
              </a:ext>
            </a:extLst>
          </p:cNvPr>
          <p:cNvPicPr>
            <a:picLocks noChangeAspect="1"/>
          </p:cNvPicPr>
          <p:nvPr/>
        </p:nvPicPr>
        <p:blipFill>
          <a:blip r:embed="rId2"/>
          <a:srcRect l="22555" r="22555"/>
          <a:stretch/>
        </p:blipFill>
        <p:spPr>
          <a:xfrm>
            <a:off x="6096000" y="601200"/>
            <a:ext cx="5649466" cy="5789365"/>
          </a:xfrm>
          <a:prstGeom prst="rect">
            <a:avLst/>
          </a:prstGeom>
        </p:spPr>
      </p:pic>
    </p:spTree>
    <p:extLst>
      <p:ext uri="{BB962C8B-B14F-4D97-AF65-F5344CB8AC3E}">
        <p14:creationId xmlns:p14="http://schemas.microsoft.com/office/powerpoint/2010/main" val="310276874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3BB92-6F92-8A4F-7924-D5BA3960D6D9}"/>
              </a:ext>
            </a:extLst>
          </p:cNvPr>
          <p:cNvSpPr>
            <a:spLocks noGrp="1"/>
          </p:cNvSpPr>
          <p:nvPr>
            <p:ph type="title"/>
          </p:nvPr>
        </p:nvSpPr>
        <p:spPr>
          <a:xfrm>
            <a:off x="646642" y="1768065"/>
            <a:ext cx="5128156" cy="1462692"/>
          </a:xfrm>
        </p:spPr>
        <p:txBody>
          <a:bodyPr>
            <a:normAutofit/>
          </a:bodyPr>
          <a:lstStyle/>
          <a:p>
            <a:pPr>
              <a:lnSpc>
                <a:spcPct val="90000"/>
              </a:lnSpc>
            </a:pPr>
            <a:br>
              <a:rPr lang="en-US" sz="2200" dirty="0">
                <a:solidFill>
                  <a:schemeClr val="bg1">
                    <a:lumMod val="75000"/>
                    <a:lumOff val="25000"/>
                  </a:schemeClr>
                </a:solidFill>
              </a:rPr>
            </a:br>
            <a:r>
              <a:rPr lang="en-US" sz="1600" dirty="0">
                <a:solidFill>
                  <a:schemeClr val="bg1">
                    <a:lumMod val="75000"/>
                    <a:lumOff val="25000"/>
                  </a:schemeClr>
                </a:solidFill>
              </a:rPr>
              <a:t>Lead Generation Strategies</a:t>
            </a:r>
            <a:br>
              <a:rPr lang="en-US" sz="2200" dirty="0">
                <a:solidFill>
                  <a:schemeClr val="bg1">
                    <a:lumMod val="75000"/>
                    <a:lumOff val="25000"/>
                  </a:schemeClr>
                </a:solidFill>
              </a:rPr>
            </a:br>
            <a:r>
              <a:rPr lang="en-US" sz="3600" dirty="0">
                <a:solidFill>
                  <a:schemeClr val="bg1">
                    <a:lumMod val="75000"/>
                    <a:lumOff val="25000"/>
                  </a:schemeClr>
                </a:solidFill>
              </a:rPr>
              <a:t>COI Cultivation</a:t>
            </a:r>
            <a:br>
              <a:rPr lang="en-US" sz="3600" dirty="0">
                <a:solidFill>
                  <a:schemeClr val="bg1">
                    <a:lumMod val="75000"/>
                    <a:lumOff val="25000"/>
                  </a:schemeClr>
                </a:solidFill>
              </a:rPr>
            </a:br>
            <a:endParaRPr lang="en-US" sz="2200" dirty="0">
              <a:solidFill>
                <a:schemeClr val="bg1">
                  <a:lumMod val="75000"/>
                  <a:lumOff val="25000"/>
                </a:schemeClr>
              </a:solidFill>
            </a:endParaRP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09F29A-C9E4-0D06-2F61-18ED3AABF877}"/>
              </a:ext>
            </a:extLst>
          </p:cNvPr>
          <p:cNvSpPr>
            <a:spLocks noGrp="1"/>
          </p:cNvSpPr>
          <p:nvPr>
            <p:ph idx="1"/>
          </p:nvPr>
        </p:nvSpPr>
        <p:spPr>
          <a:xfrm>
            <a:off x="645875" y="3460943"/>
            <a:ext cx="5350596" cy="1717932"/>
          </a:xfrm>
        </p:spPr>
        <p:txBody>
          <a:bodyPr anchor="t">
            <a:normAutofit/>
          </a:bodyPr>
          <a:lstStyle/>
          <a:p>
            <a:pPr>
              <a:lnSpc>
                <a:spcPct val="90000"/>
              </a:lnSpc>
            </a:pPr>
            <a:r>
              <a:rPr lang="en-US" sz="1800" dirty="0">
                <a:solidFill>
                  <a:schemeClr val="bg1">
                    <a:lumMod val="75000"/>
                    <a:lumOff val="25000"/>
                  </a:schemeClr>
                </a:solidFill>
              </a:rPr>
              <a:t>Most LinkedIn connections become a COI</a:t>
            </a:r>
          </a:p>
          <a:p>
            <a:pPr>
              <a:lnSpc>
                <a:spcPct val="90000"/>
              </a:lnSpc>
            </a:pPr>
            <a:r>
              <a:rPr lang="en-US" sz="1800" dirty="0">
                <a:solidFill>
                  <a:schemeClr val="bg1">
                    <a:lumMod val="75000"/>
                    <a:lumOff val="25000"/>
                  </a:schemeClr>
                </a:solidFill>
              </a:rPr>
              <a:t>Monthly Wilson Letters</a:t>
            </a:r>
          </a:p>
          <a:p>
            <a:pPr>
              <a:lnSpc>
                <a:spcPct val="90000"/>
              </a:lnSpc>
            </a:pPr>
            <a:r>
              <a:rPr lang="en-US" sz="1800" dirty="0">
                <a:solidFill>
                  <a:schemeClr val="bg1">
                    <a:lumMod val="75000"/>
                    <a:lumOff val="25000"/>
                  </a:schemeClr>
                </a:solidFill>
              </a:rPr>
              <a:t>Annual Courtesy Call</a:t>
            </a:r>
          </a:p>
          <a:p>
            <a:pPr>
              <a:lnSpc>
                <a:spcPct val="90000"/>
              </a:lnSpc>
            </a:pPr>
            <a:r>
              <a:rPr lang="en-US" sz="1800" dirty="0">
                <a:solidFill>
                  <a:schemeClr val="bg1">
                    <a:lumMod val="75000"/>
                    <a:lumOff val="25000"/>
                  </a:schemeClr>
                </a:solidFill>
              </a:rPr>
              <a:t>Invited to “Interesting People Network” events</a:t>
            </a:r>
          </a:p>
        </p:txBody>
      </p:sp>
      <p:pic>
        <p:nvPicPr>
          <p:cNvPr id="5" name="Picture 4">
            <a:extLst>
              <a:ext uri="{FF2B5EF4-FFF2-40B4-BE49-F238E27FC236}">
                <a16:creationId xmlns:a16="http://schemas.microsoft.com/office/drawing/2014/main" id="{2B340184-79E5-336E-C4F3-1CE1B3033DF3}"/>
              </a:ext>
            </a:extLst>
          </p:cNvPr>
          <p:cNvPicPr>
            <a:picLocks noChangeAspect="1"/>
          </p:cNvPicPr>
          <p:nvPr/>
        </p:nvPicPr>
        <p:blipFill>
          <a:blip r:embed="rId2"/>
          <a:srcRect l="22555" r="22555"/>
          <a:stretch/>
        </p:blipFill>
        <p:spPr>
          <a:xfrm>
            <a:off x="6096000" y="601200"/>
            <a:ext cx="5649466" cy="5789365"/>
          </a:xfrm>
          <a:prstGeom prst="rect">
            <a:avLst/>
          </a:prstGeom>
        </p:spPr>
      </p:pic>
    </p:spTree>
    <p:extLst>
      <p:ext uri="{BB962C8B-B14F-4D97-AF65-F5344CB8AC3E}">
        <p14:creationId xmlns:p14="http://schemas.microsoft.com/office/powerpoint/2010/main" val="27952430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3BB92-6F92-8A4F-7924-D5BA3960D6D9}"/>
              </a:ext>
            </a:extLst>
          </p:cNvPr>
          <p:cNvSpPr>
            <a:spLocks noGrp="1"/>
          </p:cNvSpPr>
          <p:nvPr>
            <p:ph type="title"/>
          </p:nvPr>
        </p:nvSpPr>
        <p:spPr>
          <a:xfrm>
            <a:off x="646642" y="1768065"/>
            <a:ext cx="5128156" cy="1462692"/>
          </a:xfrm>
        </p:spPr>
        <p:txBody>
          <a:bodyPr>
            <a:normAutofit/>
          </a:bodyPr>
          <a:lstStyle/>
          <a:p>
            <a:pPr>
              <a:lnSpc>
                <a:spcPct val="90000"/>
              </a:lnSpc>
            </a:pPr>
            <a:br>
              <a:rPr lang="en-US" sz="2200" dirty="0">
                <a:solidFill>
                  <a:schemeClr val="bg1">
                    <a:lumMod val="75000"/>
                    <a:lumOff val="25000"/>
                  </a:schemeClr>
                </a:solidFill>
              </a:rPr>
            </a:br>
            <a:r>
              <a:rPr lang="en-US" sz="1600" dirty="0">
                <a:solidFill>
                  <a:schemeClr val="bg1">
                    <a:lumMod val="75000"/>
                    <a:lumOff val="25000"/>
                  </a:schemeClr>
                </a:solidFill>
              </a:rPr>
              <a:t>Lead Generation Strategies</a:t>
            </a:r>
            <a:br>
              <a:rPr lang="en-US" sz="2200" dirty="0">
                <a:solidFill>
                  <a:schemeClr val="bg1">
                    <a:lumMod val="75000"/>
                    <a:lumOff val="25000"/>
                  </a:schemeClr>
                </a:solidFill>
              </a:rPr>
            </a:br>
            <a:r>
              <a:rPr lang="en-US" sz="3600" dirty="0">
                <a:solidFill>
                  <a:schemeClr val="bg1">
                    <a:lumMod val="75000"/>
                    <a:lumOff val="25000"/>
                  </a:schemeClr>
                </a:solidFill>
              </a:rPr>
              <a:t>PC Cultivation</a:t>
            </a:r>
            <a:br>
              <a:rPr lang="en-US" sz="3600" dirty="0">
                <a:solidFill>
                  <a:schemeClr val="bg1">
                    <a:lumMod val="75000"/>
                    <a:lumOff val="25000"/>
                  </a:schemeClr>
                </a:solidFill>
              </a:rPr>
            </a:br>
            <a:endParaRPr lang="en-US" sz="2200" dirty="0">
              <a:solidFill>
                <a:schemeClr val="bg1">
                  <a:lumMod val="75000"/>
                  <a:lumOff val="25000"/>
                </a:schemeClr>
              </a:solidFill>
            </a:endParaRP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09F29A-C9E4-0D06-2F61-18ED3AABF877}"/>
              </a:ext>
            </a:extLst>
          </p:cNvPr>
          <p:cNvSpPr>
            <a:spLocks noGrp="1"/>
          </p:cNvSpPr>
          <p:nvPr>
            <p:ph idx="1"/>
          </p:nvPr>
        </p:nvSpPr>
        <p:spPr>
          <a:xfrm>
            <a:off x="645875" y="3460943"/>
            <a:ext cx="5350596" cy="1717932"/>
          </a:xfrm>
        </p:spPr>
        <p:txBody>
          <a:bodyPr anchor="t">
            <a:normAutofit/>
          </a:bodyPr>
          <a:lstStyle/>
          <a:p>
            <a:pPr>
              <a:lnSpc>
                <a:spcPct val="90000"/>
              </a:lnSpc>
            </a:pPr>
            <a:r>
              <a:rPr lang="en-US" sz="1800" dirty="0">
                <a:solidFill>
                  <a:schemeClr val="bg1">
                    <a:lumMod val="75000"/>
                    <a:lumOff val="25000"/>
                  </a:schemeClr>
                </a:solidFill>
              </a:rPr>
              <a:t>Strategic Alliance partners</a:t>
            </a:r>
          </a:p>
          <a:p>
            <a:pPr>
              <a:lnSpc>
                <a:spcPct val="90000"/>
              </a:lnSpc>
            </a:pPr>
            <a:r>
              <a:rPr lang="en-US" sz="1800" dirty="0">
                <a:solidFill>
                  <a:schemeClr val="bg1">
                    <a:lumMod val="75000"/>
                    <a:lumOff val="25000"/>
                  </a:schemeClr>
                </a:solidFill>
              </a:rPr>
              <a:t>Always Identify all client Other Advisors</a:t>
            </a:r>
          </a:p>
          <a:p>
            <a:pPr>
              <a:lnSpc>
                <a:spcPct val="90000"/>
              </a:lnSpc>
            </a:pPr>
            <a:r>
              <a:rPr lang="en-US" sz="1800" dirty="0">
                <a:solidFill>
                  <a:schemeClr val="bg1">
                    <a:lumMod val="75000"/>
                    <a:lumOff val="25000"/>
                  </a:schemeClr>
                </a:solidFill>
              </a:rPr>
              <a:t>Annual CPA Content / Approach</a:t>
            </a:r>
          </a:p>
          <a:p>
            <a:pPr>
              <a:lnSpc>
                <a:spcPct val="90000"/>
              </a:lnSpc>
            </a:pPr>
            <a:r>
              <a:rPr lang="en-US" sz="1800" dirty="0">
                <a:solidFill>
                  <a:schemeClr val="bg1">
                    <a:lumMod val="75000"/>
                    <a:lumOff val="25000"/>
                  </a:schemeClr>
                </a:solidFill>
              </a:rPr>
              <a:t>Annual Attorney Content / Approach</a:t>
            </a:r>
          </a:p>
        </p:txBody>
      </p:sp>
      <p:pic>
        <p:nvPicPr>
          <p:cNvPr id="5" name="Picture 4">
            <a:extLst>
              <a:ext uri="{FF2B5EF4-FFF2-40B4-BE49-F238E27FC236}">
                <a16:creationId xmlns:a16="http://schemas.microsoft.com/office/drawing/2014/main" id="{2B340184-79E5-336E-C4F3-1CE1B3033DF3}"/>
              </a:ext>
            </a:extLst>
          </p:cNvPr>
          <p:cNvPicPr>
            <a:picLocks noChangeAspect="1"/>
          </p:cNvPicPr>
          <p:nvPr/>
        </p:nvPicPr>
        <p:blipFill>
          <a:blip r:embed="rId2"/>
          <a:srcRect l="22555" r="22555"/>
          <a:stretch/>
        </p:blipFill>
        <p:spPr>
          <a:xfrm>
            <a:off x="6096000" y="601200"/>
            <a:ext cx="5649466" cy="5789365"/>
          </a:xfrm>
          <a:prstGeom prst="rect">
            <a:avLst/>
          </a:prstGeom>
        </p:spPr>
      </p:pic>
    </p:spTree>
    <p:extLst>
      <p:ext uri="{BB962C8B-B14F-4D97-AF65-F5344CB8AC3E}">
        <p14:creationId xmlns:p14="http://schemas.microsoft.com/office/powerpoint/2010/main" val="153215570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3BB92-6F92-8A4F-7924-D5BA3960D6D9}"/>
              </a:ext>
            </a:extLst>
          </p:cNvPr>
          <p:cNvSpPr>
            <a:spLocks noGrp="1"/>
          </p:cNvSpPr>
          <p:nvPr>
            <p:ph type="title"/>
          </p:nvPr>
        </p:nvSpPr>
        <p:spPr>
          <a:xfrm>
            <a:off x="645875" y="1273445"/>
            <a:ext cx="5128156" cy="1462692"/>
          </a:xfrm>
        </p:spPr>
        <p:txBody>
          <a:bodyPr>
            <a:normAutofit/>
          </a:bodyPr>
          <a:lstStyle/>
          <a:p>
            <a:pPr>
              <a:lnSpc>
                <a:spcPct val="90000"/>
              </a:lnSpc>
            </a:pPr>
            <a:br>
              <a:rPr lang="en-US" sz="2200">
                <a:solidFill>
                  <a:schemeClr val="bg1">
                    <a:lumMod val="75000"/>
                    <a:lumOff val="25000"/>
                  </a:schemeClr>
                </a:solidFill>
              </a:rPr>
            </a:br>
            <a:r>
              <a:rPr lang="en-US" sz="1600">
                <a:solidFill>
                  <a:schemeClr val="bg1">
                    <a:lumMod val="75000"/>
                    <a:lumOff val="25000"/>
                  </a:schemeClr>
                </a:solidFill>
              </a:rPr>
              <a:t>Lead Generation Strategies</a:t>
            </a:r>
            <a:br>
              <a:rPr lang="en-US" sz="2200">
                <a:solidFill>
                  <a:schemeClr val="bg1">
                    <a:lumMod val="75000"/>
                    <a:lumOff val="25000"/>
                  </a:schemeClr>
                </a:solidFill>
              </a:rPr>
            </a:br>
            <a:r>
              <a:rPr lang="en-US" sz="3600">
                <a:solidFill>
                  <a:schemeClr val="bg1">
                    <a:lumMod val="75000"/>
                    <a:lumOff val="25000"/>
                  </a:schemeClr>
                </a:solidFill>
              </a:rPr>
              <a:t>PC Cultivation</a:t>
            </a:r>
            <a:br>
              <a:rPr lang="en-US" sz="3600">
                <a:solidFill>
                  <a:schemeClr val="bg1">
                    <a:lumMod val="75000"/>
                    <a:lumOff val="25000"/>
                  </a:schemeClr>
                </a:solidFill>
              </a:rPr>
            </a:br>
            <a:endParaRPr lang="en-US" sz="2200" dirty="0">
              <a:solidFill>
                <a:schemeClr val="bg1">
                  <a:lumMod val="75000"/>
                  <a:lumOff val="25000"/>
                </a:schemeClr>
              </a:solidFill>
            </a:endParaRPr>
          </a:p>
        </p:txBody>
      </p:sp>
      <p:sp>
        <p:nvSpPr>
          <p:cNvPr id="12" name="Rectangle 1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309F29A-C9E4-0D06-2F61-18ED3AABF877}"/>
              </a:ext>
            </a:extLst>
          </p:cNvPr>
          <p:cNvSpPr>
            <a:spLocks noGrp="1"/>
          </p:cNvSpPr>
          <p:nvPr>
            <p:ph idx="1"/>
          </p:nvPr>
        </p:nvSpPr>
        <p:spPr>
          <a:xfrm>
            <a:off x="645875" y="2736138"/>
            <a:ext cx="5350596" cy="3664662"/>
          </a:xfrm>
        </p:spPr>
        <p:txBody>
          <a:bodyPr anchor="t">
            <a:normAutofit/>
          </a:bodyPr>
          <a:lstStyle/>
          <a:p>
            <a:pPr>
              <a:lnSpc>
                <a:spcPct val="90000"/>
              </a:lnSpc>
            </a:pPr>
            <a:r>
              <a:rPr lang="en-US" sz="1800" dirty="0">
                <a:solidFill>
                  <a:schemeClr val="bg1">
                    <a:lumMod val="75000"/>
                    <a:lumOff val="25000"/>
                  </a:schemeClr>
                </a:solidFill>
              </a:rPr>
              <a:t>Author a Book!</a:t>
            </a:r>
          </a:p>
          <a:p>
            <a:pPr lvl="1">
              <a:lnSpc>
                <a:spcPct val="90000"/>
              </a:lnSpc>
            </a:pPr>
            <a:r>
              <a:rPr lang="en-US" sz="1500" dirty="0">
                <a:solidFill>
                  <a:schemeClr val="bg1">
                    <a:lumMod val="75000"/>
                    <a:lumOff val="25000"/>
                  </a:schemeClr>
                </a:solidFill>
              </a:rPr>
              <a:t>Book Baby / 90 Minutes Books</a:t>
            </a:r>
          </a:p>
          <a:p>
            <a:pPr>
              <a:lnSpc>
                <a:spcPct val="90000"/>
              </a:lnSpc>
            </a:pPr>
            <a:r>
              <a:rPr lang="en-US" sz="1800" dirty="0">
                <a:solidFill>
                  <a:schemeClr val="bg1">
                    <a:lumMod val="75000"/>
                    <a:lumOff val="25000"/>
                  </a:schemeClr>
                </a:solidFill>
              </a:rPr>
              <a:t>Message Calendar</a:t>
            </a:r>
          </a:p>
          <a:p>
            <a:pPr lvl="1">
              <a:lnSpc>
                <a:spcPct val="90000"/>
              </a:lnSpc>
            </a:pPr>
            <a:r>
              <a:rPr lang="en-US" sz="1500" dirty="0">
                <a:solidFill>
                  <a:schemeClr val="bg1">
                    <a:lumMod val="75000"/>
                    <a:lumOff val="25000"/>
                  </a:schemeClr>
                </a:solidFill>
              </a:rPr>
              <a:t>Monthly “Great Investors” series</a:t>
            </a:r>
          </a:p>
          <a:p>
            <a:pPr lvl="1">
              <a:lnSpc>
                <a:spcPct val="90000"/>
              </a:lnSpc>
            </a:pPr>
            <a:r>
              <a:rPr lang="en-US" sz="1500" dirty="0">
                <a:solidFill>
                  <a:schemeClr val="bg1">
                    <a:lumMod val="75000"/>
                    <a:lumOff val="25000"/>
                  </a:schemeClr>
                </a:solidFill>
              </a:rPr>
              <a:t>Wilson Letters</a:t>
            </a:r>
          </a:p>
          <a:p>
            <a:pPr lvl="1">
              <a:lnSpc>
                <a:spcPct val="90000"/>
              </a:lnSpc>
            </a:pPr>
            <a:r>
              <a:rPr lang="en-US" sz="1500" dirty="0">
                <a:solidFill>
                  <a:schemeClr val="bg1">
                    <a:lumMod val="75000"/>
                    <a:lumOff val="25000"/>
                  </a:schemeClr>
                </a:solidFill>
              </a:rPr>
              <a:t>Holiday / Feel Good</a:t>
            </a:r>
          </a:p>
          <a:p>
            <a:pPr lvl="1">
              <a:lnSpc>
                <a:spcPct val="90000"/>
              </a:lnSpc>
            </a:pPr>
            <a:r>
              <a:rPr lang="en-US" sz="1500" dirty="0">
                <a:solidFill>
                  <a:schemeClr val="bg1">
                    <a:lumMod val="75000"/>
                    <a:lumOff val="25000"/>
                  </a:schemeClr>
                </a:solidFill>
              </a:rPr>
              <a:t>PC Drip</a:t>
            </a:r>
          </a:p>
          <a:p>
            <a:pPr>
              <a:lnSpc>
                <a:spcPct val="90000"/>
              </a:lnSpc>
            </a:pPr>
            <a:r>
              <a:rPr lang="en-US" sz="1800" dirty="0">
                <a:solidFill>
                  <a:schemeClr val="bg1">
                    <a:lumMod val="75000"/>
                    <a:lumOff val="25000"/>
                  </a:schemeClr>
                </a:solidFill>
              </a:rPr>
              <a:t>Social Media</a:t>
            </a:r>
          </a:p>
          <a:p>
            <a:pPr lvl="1">
              <a:lnSpc>
                <a:spcPct val="90000"/>
              </a:lnSpc>
            </a:pPr>
            <a:r>
              <a:rPr lang="en-US" sz="1500" dirty="0">
                <a:solidFill>
                  <a:schemeClr val="bg1">
                    <a:lumMod val="75000"/>
                    <a:lumOff val="25000"/>
                  </a:schemeClr>
                </a:solidFill>
              </a:rPr>
              <a:t>Hopeless Optimist / Time Capsule of Wisdom</a:t>
            </a:r>
          </a:p>
          <a:p>
            <a:pPr lvl="1">
              <a:lnSpc>
                <a:spcPct val="90000"/>
              </a:lnSpc>
            </a:pPr>
            <a:r>
              <a:rPr lang="en-US" sz="1500" dirty="0">
                <a:solidFill>
                  <a:schemeClr val="bg1">
                    <a:lumMod val="75000"/>
                    <a:lumOff val="25000"/>
                  </a:schemeClr>
                </a:solidFill>
              </a:rPr>
              <a:t>Family / Team posts</a:t>
            </a:r>
          </a:p>
        </p:txBody>
      </p:sp>
      <p:pic>
        <p:nvPicPr>
          <p:cNvPr id="5" name="Picture 4">
            <a:extLst>
              <a:ext uri="{FF2B5EF4-FFF2-40B4-BE49-F238E27FC236}">
                <a16:creationId xmlns:a16="http://schemas.microsoft.com/office/drawing/2014/main" id="{2B340184-79E5-336E-C4F3-1CE1B3033DF3}"/>
              </a:ext>
            </a:extLst>
          </p:cNvPr>
          <p:cNvPicPr>
            <a:picLocks noChangeAspect="1"/>
          </p:cNvPicPr>
          <p:nvPr/>
        </p:nvPicPr>
        <p:blipFill>
          <a:blip r:embed="rId2"/>
          <a:srcRect l="15846" r="15846"/>
          <a:stretch/>
        </p:blipFill>
        <p:spPr>
          <a:xfrm>
            <a:off x="6096000" y="601200"/>
            <a:ext cx="5649466" cy="5789365"/>
          </a:xfrm>
          <a:prstGeom prst="rect">
            <a:avLst/>
          </a:prstGeom>
        </p:spPr>
      </p:pic>
    </p:spTree>
    <p:extLst>
      <p:ext uri="{BB962C8B-B14F-4D97-AF65-F5344CB8AC3E}">
        <p14:creationId xmlns:p14="http://schemas.microsoft.com/office/powerpoint/2010/main" val="196261590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E730F58-49C1-4291-F243-FD6F0C746785}"/>
              </a:ext>
            </a:extLst>
          </p:cNvPr>
          <p:cNvSpPr>
            <a:spLocks noGrp="1"/>
          </p:cNvSpPr>
          <p:nvPr>
            <p:ph type="title"/>
          </p:nvPr>
        </p:nvSpPr>
        <p:spPr>
          <a:xfrm>
            <a:off x="672280" y="944752"/>
            <a:ext cx="3259016" cy="1462692"/>
          </a:xfrm>
        </p:spPr>
        <p:txBody>
          <a:bodyPr>
            <a:normAutofit/>
          </a:bodyPr>
          <a:lstStyle/>
          <a:p>
            <a:r>
              <a:rPr lang="en-US" dirty="0">
                <a:solidFill>
                  <a:srgbClr val="FFFFFF"/>
                </a:solidFill>
              </a:rPr>
              <a:t>Lead Conversion</a:t>
            </a:r>
          </a:p>
        </p:txBody>
      </p:sp>
      <p:sp>
        <p:nvSpPr>
          <p:cNvPr id="14" name="Rectangle 13">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1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B23013C-606D-8188-CB6F-395E4261641F}"/>
              </a:ext>
            </a:extLst>
          </p:cNvPr>
          <p:cNvSpPr>
            <a:spLocks noGrp="1"/>
          </p:cNvSpPr>
          <p:nvPr>
            <p:ph idx="1"/>
          </p:nvPr>
        </p:nvSpPr>
        <p:spPr>
          <a:xfrm>
            <a:off x="671513" y="2536031"/>
            <a:ext cx="3123783" cy="3671936"/>
          </a:xfrm>
        </p:spPr>
        <p:txBody>
          <a:bodyPr anchor="t">
            <a:normAutofit/>
          </a:bodyPr>
          <a:lstStyle/>
          <a:p>
            <a:r>
              <a:rPr lang="en-US" sz="2000" dirty="0">
                <a:solidFill>
                  <a:srgbClr val="FFFFFF"/>
                </a:solidFill>
              </a:rPr>
              <a:t>Right Fit Call</a:t>
            </a:r>
          </a:p>
          <a:p>
            <a:r>
              <a:rPr lang="en-US" sz="2000" dirty="0">
                <a:solidFill>
                  <a:srgbClr val="FFFFFF"/>
                </a:solidFill>
              </a:rPr>
              <a:t>Private Briefing</a:t>
            </a:r>
          </a:p>
          <a:p>
            <a:r>
              <a:rPr lang="en-US" sz="2000" dirty="0">
                <a:solidFill>
                  <a:srgbClr val="FFFFFF"/>
                </a:solidFill>
              </a:rPr>
              <a:t>The Riverkeeper Navigator</a:t>
            </a:r>
          </a:p>
          <a:p>
            <a:r>
              <a:rPr lang="en-US" sz="2000" dirty="0">
                <a:solidFill>
                  <a:srgbClr val="FFFFFF"/>
                </a:solidFill>
              </a:rPr>
              <a:t>Onboarding Experience </a:t>
            </a:r>
          </a:p>
          <a:p>
            <a:endParaRPr lang="en-US" dirty="0">
              <a:solidFill>
                <a:srgbClr val="FFFFFF"/>
              </a:solidFill>
            </a:endParaRPr>
          </a:p>
        </p:txBody>
      </p:sp>
      <p:pic>
        <p:nvPicPr>
          <p:cNvPr id="5" name="Picture 4" descr="A picture containing text, indoor, table, computer&#10;&#10;Description automatically generated">
            <a:extLst>
              <a:ext uri="{FF2B5EF4-FFF2-40B4-BE49-F238E27FC236}">
                <a16:creationId xmlns:a16="http://schemas.microsoft.com/office/drawing/2014/main" id="{C698DA84-9F65-AFE4-2BAC-1E2CDD3557F7}"/>
              </a:ext>
            </a:extLst>
          </p:cNvPr>
          <p:cNvPicPr>
            <a:picLocks noChangeAspect="1"/>
          </p:cNvPicPr>
          <p:nvPr/>
        </p:nvPicPr>
        <p:blipFill rotWithShape="1">
          <a:blip r:embed="rId2"/>
          <a:srcRect l="21014" r="6082" b="2"/>
          <a:stretch/>
        </p:blipFill>
        <p:spPr>
          <a:xfrm>
            <a:off x="4241830" y="601200"/>
            <a:ext cx="7503636" cy="5789365"/>
          </a:xfrm>
          <a:prstGeom prst="rect">
            <a:avLst/>
          </a:prstGeom>
        </p:spPr>
      </p:pic>
    </p:spTree>
    <p:extLst>
      <p:ext uri="{BB962C8B-B14F-4D97-AF65-F5344CB8AC3E}">
        <p14:creationId xmlns:p14="http://schemas.microsoft.com/office/powerpoint/2010/main" val="233621696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C75AE2-D7C2-2D67-6A6E-A8DB60813576}"/>
              </a:ext>
            </a:extLst>
          </p:cNvPr>
          <p:cNvPicPr>
            <a:picLocks noGrp="1" noChangeAspect="1"/>
          </p:cNvPicPr>
          <p:nvPr>
            <p:ph idx="1"/>
          </p:nvPr>
        </p:nvPicPr>
        <p:blipFill>
          <a:blip r:embed="rId2"/>
          <a:stretch>
            <a:fillRect/>
          </a:stretch>
        </p:blipFill>
        <p:spPr>
          <a:xfrm>
            <a:off x="1133594" y="702156"/>
            <a:ext cx="4646590" cy="594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325AB0B-7344-0BEB-6DC2-DABAE7622FD3}"/>
              </a:ext>
            </a:extLst>
          </p:cNvPr>
          <p:cNvPicPr>
            <a:picLocks noChangeAspect="1"/>
          </p:cNvPicPr>
          <p:nvPr/>
        </p:nvPicPr>
        <p:blipFill rotWithShape="1">
          <a:blip r:embed="rId3"/>
          <a:srcRect l="6823" t="4109" r="7077" b="2872"/>
          <a:stretch/>
        </p:blipFill>
        <p:spPr>
          <a:xfrm>
            <a:off x="6481448" y="1003813"/>
            <a:ext cx="4646590" cy="533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442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picture containing person, standing&#10;&#10;Description automatically generated">
            <a:extLst>
              <a:ext uri="{FF2B5EF4-FFF2-40B4-BE49-F238E27FC236}">
                <a16:creationId xmlns:a16="http://schemas.microsoft.com/office/drawing/2014/main" id="{5D2020C1-3D43-F452-864B-6B054717F608}"/>
              </a:ext>
            </a:extLst>
          </p:cNvPr>
          <p:cNvPicPr>
            <a:picLocks noChangeAspect="1"/>
          </p:cNvPicPr>
          <p:nvPr/>
        </p:nvPicPr>
        <p:blipFill rotWithShape="1">
          <a:blip r:embed="rId2">
            <a:alphaModFix amt="40000"/>
            <a:duotone>
              <a:prstClr val="black"/>
              <a:schemeClr val="tx2">
                <a:tint val="45000"/>
                <a:satMod val="400000"/>
              </a:schemeClr>
            </a:duotone>
          </a:blip>
          <a:srcRect b="8907"/>
          <a:stretch/>
        </p:blipFill>
        <p:spPr>
          <a:xfrm>
            <a:off x="20" y="10"/>
            <a:ext cx="12191980" cy="6857990"/>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06F18C9C-38BC-C6A4-3BAB-A85A222843C2}"/>
              </a:ext>
            </a:extLst>
          </p:cNvPr>
          <p:cNvPicPr>
            <a:picLocks noChangeAspect="1"/>
          </p:cNvPicPr>
          <p:nvPr/>
        </p:nvPicPr>
        <p:blipFill>
          <a:blip r:embed="rId3"/>
          <a:stretch>
            <a:fillRect/>
          </a:stretch>
        </p:blipFill>
        <p:spPr>
          <a:xfrm>
            <a:off x="2768600" y="0"/>
            <a:ext cx="6858000" cy="6858000"/>
          </a:xfrm>
          <a:prstGeom prst="rect">
            <a:avLst/>
          </a:prstGeom>
        </p:spPr>
      </p:pic>
      <p:sp>
        <p:nvSpPr>
          <p:cNvPr id="2" name="TextBox 1">
            <a:extLst>
              <a:ext uri="{FF2B5EF4-FFF2-40B4-BE49-F238E27FC236}">
                <a16:creationId xmlns:a16="http://schemas.microsoft.com/office/drawing/2014/main" id="{11890F5A-7805-A0F4-1A4E-6549979D34AD}"/>
              </a:ext>
            </a:extLst>
          </p:cNvPr>
          <p:cNvSpPr txBox="1"/>
          <p:nvPr/>
        </p:nvSpPr>
        <p:spPr>
          <a:xfrm>
            <a:off x="2924269" y="4291249"/>
            <a:ext cx="6382693" cy="1354217"/>
          </a:xfrm>
          <a:prstGeom prst="rect">
            <a:avLst/>
          </a:prstGeom>
          <a:noFill/>
        </p:spPr>
        <p:txBody>
          <a:bodyPr wrap="square" rtlCol="0">
            <a:spAutoFit/>
          </a:bodyPr>
          <a:lstStyle/>
          <a:p>
            <a:pPr algn="ctr"/>
            <a:r>
              <a:rPr lang="en-US" sz="1600" dirty="0"/>
              <a:t>3803 West Chester Pike, Suite 225</a:t>
            </a:r>
          </a:p>
          <a:p>
            <a:pPr algn="ctr"/>
            <a:r>
              <a:rPr lang="en-US" sz="1600" dirty="0"/>
              <a:t>Newtown Square, PA 19073</a:t>
            </a:r>
          </a:p>
          <a:p>
            <a:pPr algn="ctr"/>
            <a:endParaRPr lang="en-US" sz="1600" dirty="0"/>
          </a:p>
          <a:p>
            <a:pPr algn="ctr"/>
            <a:r>
              <a:rPr lang="en-US" sz="1600" dirty="0"/>
              <a:t>610-994-9190 | concentus.com</a:t>
            </a:r>
          </a:p>
          <a:p>
            <a:pPr algn="ctr"/>
            <a:endParaRPr lang="en-US" sz="1600" dirty="0"/>
          </a:p>
        </p:txBody>
      </p:sp>
    </p:spTree>
    <p:extLst>
      <p:ext uri="{BB962C8B-B14F-4D97-AF65-F5344CB8AC3E}">
        <p14:creationId xmlns:p14="http://schemas.microsoft.com/office/powerpoint/2010/main" val="155389396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DFE2E-E83A-7CF7-AFBC-E3E9ACA85896}"/>
              </a:ext>
            </a:extLst>
          </p:cNvPr>
          <p:cNvSpPr>
            <a:spLocks noGrp="1"/>
          </p:cNvSpPr>
          <p:nvPr>
            <p:ph type="title"/>
          </p:nvPr>
        </p:nvSpPr>
        <p:spPr>
          <a:xfrm>
            <a:off x="584201" y="702156"/>
            <a:ext cx="7011413" cy="1013800"/>
          </a:xfrm>
        </p:spPr>
        <p:txBody>
          <a:bodyPr>
            <a:normAutofit/>
          </a:bodyPr>
          <a:lstStyle/>
          <a:p>
            <a:r>
              <a:rPr lang="en-US" dirty="0">
                <a:solidFill>
                  <a:schemeClr val="accent5">
                    <a:lumMod val="75000"/>
                  </a:schemeClr>
                </a:solidFill>
              </a:rPr>
              <a:t>The nobility of our profession</a:t>
            </a:r>
          </a:p>
        </p:txBody>
      </p:sp>
      <p:sp>
        <p:nvSpPr>
          <p:cNvPr id="33" name="Rectangle 27">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F64A67E-9412-84BF-2200-EA7002AD4CD1}"/>
              </a:ext>
            </a:extLst>
          </p:cNvPr>
          <p:cNvSpPr>
            <a:spLocks noGrp="1"/>
          </p:cNvSpPr>
          <p:nvPr>
            <p:ph idx="1"/>
          </p:nvPr>
        </p:nvSpPr>
        <p:spPr>
          <a:xfrm>
            <a:off x="584200" y="1896533"/>
            <a:ext cx="7011413" cy="2991661"/>
          </a:xfrm>
        </p:spPr>
        <p:txBody>
          <a:bodyPr>
            <a:normAutofit/>
          </a:bodyPr>
          <a:lstStyle/>
          <a:p>
            <a:pPr marL="0" indent="0">
              <a:buNone/>
            </a:pPr>
            <a:r>
              <a:rPr lang="en-US" sz="2000" i="1" dirty="0"/>
              <a:t>“There is, I believe, no profession nobler than ours. When we do it well, we enrich the lives of people who may long outlive us, indeed perhaps people yet unborn.  Believe in the nobility of what we do, believe in our limitless capacity to intervene decisively in people’s lives.  Believe in your unique opportunity to do well – for yourself and the people you love – by doing good for others.”</a:t>
            </a:r>
          </a:p>
          <a:p>
            <a:pPr marL="0" indent="0">
              <a:buNone/>
            </a:pPr>
            <a:r>
              <a:rPr lang="en-US" sz="2000" b="1" i="1" dirty="0"/>
              <a:t>Nick Murray</a:t>
            </a:r>
          </a:p>
        </p:txBody>
      </p:sp>
      <p:pic>
        <p:nvPicPr>
          <p:cNvPr id="5" name="Picture 4" descr="A person wearing glasses and a suit&#10;&#10;Description automatically generated with medium confidence">
            <a:extLst>
              <a:ext uri="{FF2B5EF4-FFF2-40B4-BE49-F238E27FC236}">
                <a16:creationId xmlns:a16="http://schemas.microsoft.com/office/drawing/2014/main" id="{F9CD68FA-DAB6-FB46-8657-859540A226A8}"/>
              </a:ext>
            </a:extLst>
          </p:cNvPr>
          <p:cNvPicPr>
            <a:picLocks noChangeAspect="1"/>
          </p:cNvPicPr>
          <p:nvPr/>
        </p:nvPicPr>
        <p:blipFill rotWithShape="1">
          <a:blip r:embed="rId3"/>
          <a:srcRect l="9016" r="6039" b="3"/>
          <a:stretch/>
        </p:blipFill>
        <p:spPr>
          <a:xfrm>
            <a:off x="8042147" y="601201"/>
            <a:ext cx="3703320" cy="5774200"/>
          </a:xfrm>
          <a:prstGeom prst="rect">
            <a:avLst/>
          </a:prstGeom>
        </p:spPr>
      </p:pic>
      <p:pic>
        <p:nvPicPr>
          <p:cNvPr id="6" name="Picture 5">
            <a:extLst>
              <a:ext uri="{FF2B5EF4-FFF2-40B4-BE49-F238E27FC236}">
                <a16:creationId xmlns:a16="http://schemas.microsoft.com/office/drawing/2014/main" id="{47AB248E-C055-DFA1-EDF9-61909D3ACEF2}"/>
              </a:ext>
            </a:extLst>
          </p:cNvPr>
          <p:cNvPicPr>
            <a:picLocks noChangeAspect="1"/>
          </p:cNvPicPr>
          <p:nvPr/>
        </p:nvPicPr>
        <p:blipFill>
          <a:blip r:embed="rId4"/>
          <a:srcRect l="524" r="524"/>
          <a:stretch/>
        </p:blipFill>
        <p:spPr>
          <a:xfrm>
            <a:off x="8042146" y="601201"/>
            <a:ext cx="3703320" cy="5774200"/>
          </a:xfrm>
          <a:prstGeom prst="rect">
            <a:avLst/>
          </a:prstGeom>
        </p:spPr>
      </p:pic>
      <p:sp>
        <p:nvSpPr>
          <p:cNvPr id="7" name="Content Placeholder 2">
            <a:extLst>
              <a:ext uri="{FF2B5EF4-FFF2-40B4-BE49-F238E27FC236}">
                <a16:creationId xmlns:a16="http://schemas.microsoft.com/office/drawing/2014/main" id="{85E1CCA2-CA1C-C107-15E7-BAA974602A72}"/>
              </a:ext>
            </a:extLst>
          </p:cNvPr>
          <p:cNvSpPr txBox="1">
            <a:spLocks/>
          </p:cNvSpPr>
          <p:nvPr/>
        </p:nvSpPr>
        <p:spPr>
          <a:xfrm>
            <a:off x="584199" y="5052429"/>
            <a:ext cx="7011413" cy="1278253"/>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000" i="1" dirty="0"/>
              <a:t>“Press on.  It matters not how slowly you go. It matters only that you do not stop.” </a:t>
            </a:r>
          </a:p>
          <a:p>
            <a:pPr marL="0" indent="0">
              <a:buFont typeface="Wingdings 2" panose="05020102010507070707" pitchFamily="18" charset="2"/>
              <a:buNone/>
            </a:pPr>
            <a:r>
              <a:rPr lang="en-US" sz="2000" b="1" i="1" dirty="0"/>
              <a:t>Confucius</a:t>
            </a:r>
          </a:p>
        </p:txBody>
      </p:sp>
    </p:spTree>
    <p:extLst>
      <p:ext uri="{BB962C8B-B14F-4D97-AF65-F5344CB8AC3E}">
        <p14:creationId xmlns:p14="http://schemas.microsoft.com/office/powerpoint/2010/main" val="15054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picture containing person, standing&#10;&#10;Description automatically generated">
            <a:extLst>
              <a:ext uri="{FF2B5EF4-FFF2-40B4-BE49-F238E27FC236}">
                <a16:creationId xmlns:a16="http://schemas.microsoft.com/office/drawing/2014/main" id="{5D2020C1-3D43-F452-864B-6B054717F608}"/>
              </a:ext>
            </a:extLst>
          </p:cNvPr>
          <p:cNvPicPr>
            <a:picLocks noChangeAspect="1"/>
          </p:cNvPicPr>
          <p:nvPr/>
        </p:nvPicPr>
        <p:blipFill rotWithShape="1">
          <a:blip r:embed="rId2">
            <a:alphaModFix amt="40000"/>
          </a:blip>
          <a:srcRect b="8907"/>
          <a:stretch/>
        </p:blipFill>
        <p:spPr>
          <a:xfrm>
            <a:off x="20" y="10"/>
            <a:ext cx="12191980" cy="6857990"/>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06F18C9C-38BC-C6A4-3BAB-A85A222843C2}"/>
              </a:ext>
            </a:extLst>
          </p:cNvPr>
          <p:cNvPicPr>
            <a:picLocks noChangeAspect="1"/>
          </p:cNvPicPr>
          <p:nvPr/>
        </p:nvPicPr>
        <p:blipFill>
          <a:blip r:embed="rId3"/>
          <a:stretch>
            <a:fillRect/>
          </a:stretch>
        </p:blipFill>
        <p:spPr>
          <a:xfrm>
            <a:off x="2768600" y="0"/>
            <a:ext cx="6858000" cy="6858000"/>
          </a:xfrm>
          <a:prstGeom prst="rect">
            <a:avLst/>
          </a:prstGeom>
        </p:spPr>
      </p:pic>
    </p:spTree>
    <p:extLst>
      <p:ext uri="{BB962C8B-B14F-4D97-AF65-F5344CB8AC3E}">
        <p14:creationId xmlns:p14="http://schemas.microsoft.com/office/powerpoint/2010/main" val="141870585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C78139A-87D2-F7F2-7D15-6ED5286075E7}"/>
              </a:ext>
            </a:extLst>
          </p:cNvPr>
          <p:cNvPicPr>
            <a:picLocks noGrp="1" noChangeAspect="1"/>
          </p:cNvPicPr>
          <p:nvPr>
            <p:ph idx="1"/>
          </p:nvPr>
        </p:nvPicPr>
        <p:blipFill>
          <a:blip r:embed="rId2"/>
          <a:stretch>
            <a:fillRect/>
          </a:stretch>
        </p:blipFill>
        <p:spPr>
          <a:xfrm>
            <a:off x="168383" y="354633"/>
            <a:ext cx="11855233" cy="6046167"/>
          </a:xfrm>
          <a:prstGeom prst="rect">
            <a:avLst/>
          </a:prstGeom>
        </p:spPr>
      </p:pic>
    </p:spTree>
    <p:extLst>
      <p:ext uri="{BB962C8B-B14F-4D97-AF65-F5344CB8AC3E}">
        <p14:creationId xmlns:p14="http://schemas.microsoft.com/office/powerpoint/2010/main" val="405827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88A042-3D6D-96CB-8A6F-C64EC5082C2D}"/>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F57CD-6263-D08B-4EAA-1779A7822858}"/>
              </a:ext>
            </a:extLst>
          </p:cNvPr>
          <p:cNvSpPr>
            <a:spLocks noGrp="1"/>
          </p:cNvSpPr>
          <p:nvPr>
            <p:ph type="title"/>
          </p:nvPr>
        </p:nvSpPr>
        <p:spPr>
          <a:xfrm>
            <a:off x="704287" y="2269288"/>
            <a:ext cx="4782113" cy="1625837"/>
          </a:xfrm>
        </p:spPr>
        <p:txBody>
          <a:bodyPr vert="horz" lIns="91440" tIns="45720" rIns="91440" bIns="45720" rtlCol="0" anchor="b">
            <a:normAutofit/>
          </a:bodyPr>
          <a:lstStyle/>
          <a:p>
            <a:r>
              <a:rPr lang="en-US" sz="4000" dirty="0">
                <a:solidFill>
                  <a:schemeClr val="accent5">
                    <a:lumMod val="50000"/>
                  </a:schemeClr>
                </a:solidFill>
              </a:rPr>
              <a:t>Messaging your Value</a:t>
            </a:r>
          </a:p>
        </p:txBody>
      </p:sp>
    </p:spTree>
    <p:extLst>
      <p:ext uri="{BB962C8B-B14F-4D97-AF65-F5344CB8AC3E}">
        <p14:creationId xmlns:p14="http://schemas.microsoft.com/office/powerpoint/2010/main" val="42385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F57CD-6263-D08B-4EAA-1779A7822858}"/>
              </a:ext>
            </a:extLst>
          </p:cNvPr>
          <p:cNvSpPr>
            <a:spLocks noGrp="1"/>
          </p:cNvSpPr>
          <p:nvPr>
            <p:ph type="title"/>
          </p:nvPr>
        </p:nvSpPr>
        <p:spPr>
          <a:xfrm>
            <a:off x="672280" y="944751"/>
            <a:ext cx="3259016" cy="3181270"/>
          </a:xfrm>
        </p:spPr>
        <p:txBody>
          <a:bodyPr vert="horz" lIns="91440" tIns="45720" rIns="91440" bIns="45720" rtlCol="0">
            <a:normAutofit/>
          </a:bodyPr>
          <a:lstStyle/>
          <a:p>
            <a:r>
              <a:rPr lang="en-US" sz="3200" dirty="0">
                <a:solidFill>
                  <a:schemeClr val="bg1">
                    <a:lumMod val="75000"/>
                    <a:lumOff val="25000"/>
                  </a:schemeClr>
                </a:solidFill>
              </a:rPr>
              <a:t>Messaging your Value</a:t>
            </a:r>
          </a:p>
        </p:txBody>
      </p:sp>
      <p:sp>
        <p:nvSpPr>
          <p:cNvPr id="27" name="Rectangle 26">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30">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BFFA041C-ABA5-B49A-894F-459C634DC3EF}"/>
              </a:ext>
            </a:extLst>
          </p:cNvPr>
          <p:cNvPicPr>
            <a:picLocks noChangeAspect="1"/>
          </p:cNvPicPr>
          <p:nvPr/>
        </p:nvPicPr>
        <p:blipFill rotWithShape="1">
          <a:blip r:embed="rId2"/>
          <a:srcRect l="2824" t="8245" r="1589" b="-8245"/>
          <a:stretch/>
        </p:blipFill>
        <p:spPr>
          <a:xfrm>
            <a:off x="4241830" y="925941"/>
            <a:ext cx="7503636" cy="5789365"/>
          </a:xfrm>
          <a:prstGeom prst="rect">
            <a:avLst/>
          </a:prstGeom>
        </p:spPr>
      </p:pic>
      <p:sp>
        <p:nvSpPr>
          <p:cNvPr id="7" name="TextBox 6">
            <a:extLst>
              <a:ext uri="{FF2B5EF4-FFF2-40B4-BE49-F238E27FC236}">
                <a16:creationId xmlns:a16="http://schemas.microsoft.com/office/drawing/2014/main" id="{F9547BC4-12FC-5133-0601-BE0D348A70CB}"/>
              </a:ext>
            </a:extLst>
          </p:cNvPr>
          <p:cNvSpPr txBox="1"/>
          <p:nvPr/>
        </p:nvSpPr>
        <p:spPr>
          <a:xfrm>
            <a:off x="8848764" y="925941"/>
            <a:ext cx="2896702" cy="276999"/>
          </a:xfrm>
          <a:prstGeom prst="rect">
            <a:avLst/>
          </a:prstGeom>
          <a:noFill/>
        </p:spPr>
        <p:txBody>
          <a:bodyPr wrap="square" rtlCol="0">
            <a:spAutoFit/>
          </a:bodyPr>
          <a:lstStyle/>
          <a:p>
            <a:pPr algn="r"/>
            <a:r>
              <a:rPr lang="en-US" sz="1200" i="1" dirty="0">
                <a:solidFill>
                  <a:schemeClr val="accent5">
                    <a:lumMod val="75000"/>
                  </a:schemeClr>
                </a:solidFill>
              </a:rPr>
              <a:t>Source: Alliance Bernstein</a:t>
            </a:r>
          </a:p>
        </p:txBody>
      </p:sp>
    </p:spTree>
    <p:extLst>
      <p:ext uri="{BB962C8B-B14F-4D97-AF65-F5344CB8AC3E}">
        <p14:creationId xmlns:p14="http://schemas.microsoft.com/office/powerpoint/2010/main" val="24586542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4" name="Rectangle 43">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F57CD-6263-D08B-4EAA-1779A7822858}"/>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3600"/>
              <a:t>Messaging your Value</a:t>
            </a:r>
          </a:p>
        </p:txBody>
      </p:sp>
      <p:sp>
        <p:nvSpPr>
          <p:cNvPr id="46" name="Rectangle 45">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BBD83A29-CFBC-9D5E-DD44-1FDF1EE3371F}"/>
              </a:ext>
            </a:extLst>
          </p:cNvPr>
          <p:cNvPicPr>
            <a:picLocks noChangeAspect="1"/>
          </p:cNvPicPr>
          <p:nvPr/>
        </p:nvPicPr>
        <p:blipFill>
          <a:blip r:embed="rId2"/>
          <a:stretch>
            <a:fillRect/>
          </a:stretch>
        </p:blipFill>
        <p:spPr>
          <a:xfrm>
            <a:off x="635457" y="2872629"/>
            <a:ext cx="10916463" cy="3438688"/>
          </a:xfrm>
          <a:prstGeom prst="rect">
            <a:avLst/>
          </a:prstGeom>
        </p:spPr>
      </p:pic>
      <p:sp>
        <p:nvSpPr>
          <p:cNvPr id="4" name="TextBox 3">
            <a:extLst>
              <a:ext uri="{FF2B5EF4-FFF2-40B4-BE49-F238E27FC236}">
                <a16:creationId xmlns:a16="http://schemas.microsoft.com/office/drawing/2014/main" id="{B38073F6-0279-10D4-C5D2-F1550762F36D}"/>
              </a:ext>
            </a:extLst>
          </p:cNvPr>
          <p:cNvSpPr txBox="1"/>
          <p:nvPr/>
        </p:nvSpPr>
        <p:spPr>
          <a:xfrm>
            <a:off x="8655218" y="6034318"/>
            <a:ext cx="2896702" cy="276999"/>
          </a:xfrm>
          <a:prstGeom prst="rect">
            <a:avLst/>
          </a:prstGeom>
          <a:noFill/>
        </p:spPr>
        <p:txBody>
          <a:bodyPr wrap="square" rtlCol="0">
            <a:spAutoFit/>
          </a:bodyPr>
          <a:lstStyle/>
          <a:p>
            <a:pPr algn="r"/>
            <a:r>
              <a:rPr lang="en-US" sz="1200" i="1" dirty="0"/>
              <a:t>Source: Alliance Bernstein</a:t>
            </a:r>
          </a:p>
        </p:txBody>
      </p:sp>
    </p:spTree>
    <p:extLst>
      <p:ext uri="{BB962C8B-B14F-4D97-AF65-F5344CB8AC3E}">
        <p14:creationId xmlns:p14="http://schemas.microsoft.com/office/powerpoint/2010/main" val="247849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F57CD-6263-D08B-4EAA-1779A7822858}"/>
              </a:ext>
            </a:extLst>
          </p:cNvPr>
          <p:cNvSpPr>
            <a:spLocks noGrp="1"/>
          </p:cNvSpPr>
          <p:nvPr>
            <p:ph type="title"/>
          </p:nvPr>
        </p:nvSpPr>
        <p:spPr>
          <a:xfrm>
            <a:off x="672280" y="944751"/>
            <a:ext cx="3259016" cy="3181270"/>
          </a:xfrm>
        </p:spPr>
        <p:txBody>
          <a:bodyPr vert="horz" lIns="91440" tIns="45720" rIns="91440" bIns="45720" rtlCol="0">
            <a:normAutofit/>
          </a:bodyPr>
          <a:lstStyle/>
          <a:p>
            <a:r>
              <a:rPr lang="en-US" sz="3200" dirty="0">
                <a:solidFill>
                  <a:schemeClr val="bg1">
                    <a:lumMod val="75000"/>
                    <a:lumOff val="25000"/>
                  </a:schemeClr>
                </a:solidFill>
              </a:rPr>
              <a:t>Messaging your Value</a:t>
            </a:r>
          </a:p>
        </p:txBody>
      </p:sp>
      <p:sp>
        <p:nvSpPr>
          <p:cNvPr id="27" name="Rectangle 26">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30">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BA98A835-6724-464E-75EC-F51EF04997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6252" y="986235"/>
            <a:ext cx="7419213" cy="4881744"/>
          </a:xfrm>
          <a:prstGeom prst="rect">
            <a:avLst/>
          </a:prstGeom>
          <a:noFill/>
          <a:ln>
            <a:noFill/>
          </a:ln>
        </p:spPr>
      </p:pic>
      <p:sp>
        <p:nvSpPr>
          <p:cNvPr id="7" name="TextBox 6">
            <a:extLst>
              <a:ext uri="{FF2B5EF4-FFF2-40B4-BE49-F238E27FC236}">
                <a16:creationId xmlns:a16="http://schemas.microsoft.com/office/drawing/2014/main" id="{F9547BC4-12FC-5133-0601-BE0D348A70CB}"/>
              </a:ext>
            </a:extLst>
          </p:cNvPr>
          <p:cNvSpPr txBox="1"/>
          <p:nvPr/>
        </p:nvSpPr>
        <p:spPr>
          <a:xfrm>
            <a:off x="8848764" y="999829"/>
            <a:ext cx="2896702" cy="276999"/>
          </a:xfrm>
          <a:prstGeom prst="rect">
            <a:avLst/>
          </a:prstGeom>
          <a:noFill/>
        </p:spPr>
        <p:txBody>
          <a:bodyPr wrap="square" rtlCol="0">
            <a:spAutoFit/>
          </a:bodyPr>
          <a:lstStyle/>
          <a:p>
            <a:pPr algn="r"/>
            <a:r>
              <a:rPr lang="en-US" sz="1200" i="1" dirty="0">
                <a:solidFill>
                  <a:schemeClr val="accent5">
                    <a:lumMod val="75000"/>
                  </a:schemeClr>
                </a:solidFill>
              </a:rPr>
              <a:t>Source: Alliance Bernstein</a:t>
            </a:r>
          </a:p>
        </p:txBody>
      </p:sp>
    </p:spTree>
    <p:extLst>
      <p:ext uri="{BB962C8B-B14F-4D97-AF65-F5344CB8AC3E}">
        <p14:creationId xmlns:p14="http://schemas.microsoft.com/office/powerpoint/2010/main" val="210146068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44" name="Rectangle 43">
            <a:extLst>
              <a:ext uri="{FF2B5EF4-FFF2-40B4-BE49-F238E27FC236}">
                <a16:creationId xmlns:a16="http://schemas.microsoft.com/office/drawing/2014/main" id="{963FC0CD-F19B-4D9C-9C47-EB7E9D16E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F57CD-6263-D08B-4EAA-1779A7822858}"/>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3600"/>
              <a:t>Messaging your Value</a:t>
            </a:r>
          </a:p>
        </p:txBody>
      </p:sp>
      <p:sp>
        <p:nvSpPr>
          <p:cNvPr id="46" name="Rectangle 45">
            <a:extLst>
              <a:ext uri="{FF2B5EF4-FFF2-40B4-BE49-F238E27FC236}">
                <a16:creationId xmlns:a16="http://schemas.microsoft.com/office/drawing/2014/main" id="{2E70159E-5269-4C18-AA0B-D50513DB3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BBBE9C8C-98B2-41C2-B47B-9A396CBA2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B2ECCA3D-5ECA-4A8B-B9D7-CE6DEB72B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7AAE7C50-4FB7-7BE8-AE65-1A4E226A2BA5}"/>
              </a:ext>
            </a:extLst>
          </p:cNvPr>
          <p:cNvPicPr>
            <a:picLocks noChangeAspect="1"/>
          </p:cNvPicPr>
          <p:nvPr/>
        </p:nvPicPr>
        <p:blipFill>
          <a:blip r:embed="rId2"/>
          <a:stretch>
            <a:fillRect/>
          </a:stretch>
        </p:blipFill>
        <p:spPr>
          <a:xfrm>
            <a:off x="635457" y="2804403"/>
            <a:ext cx="10916463" cy="3575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571944"/>
      </p:ext>
    </p:extLst>
  </p:cSld>
  <p:clrMapOvr>
    <a:masterClrMapping/>
  </p:clrMapOvr>
</p:sld>
</file>

<file path=ppt/theme/theme1.xml><?xml version="1.0" encoding="utf-8"?>
<a:theme xmlns:a="http://schemas.openxmlformats.org/drawingml/2006/main" name="DividendVTI">
  <a:themeElements>
    <a:clrScheme name="Custom 10">
      <a:dk1>
        <a:srgbClr val="000000"/>
      </a:dk1>
      <a:lt1>
        <a:srgbClr val="FFFFFF"/>
      </a:lt1>
      <a:dk2>
        <a:srgbClr val="0490CB"/>
      </a:dk2>
      <a:lt2>
        <a:srgbClr val="F2F2F2"/>
      </a:lt2>
      <a:accent1>
        <a:srgbClr val="0490CB"/>
      </a:accent1>
      <a:accent2>
        <a:srgbClr val="F2F2F2"/>
      </a:accent2>
      <a:accent3>
        <a:srgbClr val="08658F"/>
      </a:accent3>
      <a:accent4>
        <a:srgbClr val="0490CB"/>
      </a:accent4>
      <a:accent5>
        <a:srgbClr val="646464"/>
      </a:accent5>
      <a:accent6>
        <a:srgbClr val="33B7F3"/>
      </a:accent6>
      <a:hlink>
        <a:srgbClr val="00B0F0"/>
      </a:hlink>
      <a:folHlink>
        <a:srgbClr val="646464"/>
      </a:folHlink>
    </a:clrScheme>
    <a:fontScheme name="BGM Font Style">
      <a:majorFont>
        <a:latin typeface="Montserrat SemiBold"/>
        <a:ea typeface=""/>
        <a:cs typeface=""/>
      </a:majorFont>
      <a:minorFont>
        <a:latin typeface="Roboto"/>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55B2D-BAB7-438A-85DA-0266A24CB79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3.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AdvisorCon 2022 PPTX</Template>
  <TotalTime>77</TotalTime>
  <Words>407</Words>
  <Application>Microsoft Office PowerPoint</Application>
  <PresentationFormat>Widescreen</PresentationFormat>
  <Paragraphs>73</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Gill Sans MT</vt:lpstr>
      <vt:lpstr>Montserrat SemiBold</vt:lpstr>
      <vt:lpstr>Roboto</vt:lpstr>
      <vt:lpstr>Wingdings 2</vt:lpstr>
      <vt:lpstr>DividendVTI</vt:lpstr>
      <vt:lpstr>How to Grow without Prospecting:</vt:lpstr>
      <vt:lpstr>The nobility of our profession</vt:lpstr>
      <vt:lpstr>PowerPoint Presentation</vt:lpstr>
      <vt:lpstr>PowerPoint Presentation</vt:lpstr>
      <vt:lpstr>Messaging your Value</vt:lpstr>
      <vt:lpstr>Messaging your Value</vt:lpstr>
      <vt:lpstr>Messaging your Value</vt:lpstr>
      <vt:lpstr>Messaging your Value</vt:lpstr>
      <vt:lpstr>Messaging your Value</vt:lpstr>
      <vt:lpstr>Lead Generation Strategies</vt:lpstr>
      <vt:lpstr> Lead Generation Strategies Client Referrals</vt:lpstr>
      <vt:lpstr> Lead Generation Strategies Linkedin</vt:lpstr>
      <vt:lpstr> Lead Generation Strategies COI Cultivation </vt:lpstr>
      <vt:lpstr> Lead Generation Strategies PC Cultivation </vt:lpstr>
      <vt:lpstr> Lead Generation Strategies PC Cultivation </vt:lpstr>
      <vt:lpstr>Lead Conversion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Grow without Prospecting:</dc:title>
  <dc:creator>Andrew White</dc:creator>
  <cp:lastModifiedBy>Matthew Bailey</cp:lastModifiedBy>
  <cp:revision>3</cp:revision>
  <dcterms:created xsi:type="dcterms:W3CDTF">2022-09-30T21:31:45Z</dcterms:created>
  <dcterms:modified xsi:type="dcterms:W3CDTF">2022-10-03T15:54:51Z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