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308" r:id="rId5"/>
    <p:sldId id="311" r:id="rId6"/>
    <p:sldId id="312" r:id="rId7"/>
    <p:sldId id="313" r:id="rId8"/>
    <p:sldId id="912" r:id="rId9"/>
    <p:sldId id="317" r:id="rId10"/>
    <p:sldId id="911" r:id="rId11"/>
    <p:sldId id="910" r:id="rId12"/>
    <p:sldId id="325" r:id="rId13"/>
    <p:sldId id="318" r:id="rId14"/>
    <p:sldId id="326" r:id="rId15"/>
    <p:sldId id="901" r:id="rId16"/>
    <p:sldId id="320" r:id="rId17"/>
    <p:sldId id="321" r:id="rId18"/>
    <p:sldId id="322" r:id="rId19"/>
    <p:sldId id="323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415" autoAdjust="0"/>
  </p:normalViewPr>
  <p:slideViewPr>
    <p:cSldViewPr snapToGrid="0">
      <p:cViewPr varScale="1">
        <p:scale>
          <a:sx n="67" d="100"/>
          <a:sy n="67" d="100"/>
        </p:scale>
        <p:origin x="1296" y="-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21A44-F4F6-470D-ADA2-04DC02DB8DAD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F1C08-E0A3-438B-935C-D323CB48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reveal speakers in order: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Chad Henry</a:t>
            </a:r>
          </a:p>
          <a:p>
            <a:r>
              <a:rPr lang="en-US" dirty="0"/>
              <a:t>Ed Blumenthal</a:t>
            </a:r>
          </a:p>
          <a:p>
            <a:r>
              <a:rPr lang="en-US" dirty="0"/>
              <a:t>Rhonda Ferguson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9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3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2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reveal passions in order: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Coaching</a:t>
            </a:r>
          </a:p>
          <a:p>
            <a:r>
              <a:rPr lang="en-US" dirty="0"/>
              <a:t>Entertaining </a:t>
            </a:r>
          </a:p>
          <a:p>
            <a:r>
              <a:rPr lang="en-US" dirty="0"/>
              <a:t>Adventuring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*CLICK TO SHOW PICTURES WITHOUT OVERLAY*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8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*CLICK TO REVEAL LABELS FOR EVENTS*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reveal $2Million a week of New AUM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F1C08-E0A3-438B-935C-D323CB4859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1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5484" y="1732548"/>
            <a:ext cx="4538737" cy="1696452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/>
              <a:t>Survival of the Fittest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043" y="4198810"/>
            <a:ext cx="4462178" cy="1148025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/>
              <a:t>Presented By: </a:t>
            </a:r>
          </a:p>
          <a:p>
            <a:pPr algn="ctr"/>
            <a:r>
              <a:rPr lang="en-US" sz="1800" b="1" dirty="0"/>
              <a:t>John </a:t>
            </a:r>
            <a:r>
              <a:rPr lang="en-US" sz="1800" b="1" dirty="0" err="1"/>
              <a:t>Halterman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4509" b="4509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F33EC60-13FB-F28B-E2CC-CF6584E83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77" y="2209792"/>
            <a:ext cx="4049413" cy="24384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DBC296-CFB1-0CAE-B561-3C06DF58575D}"/>
              </a:ext>
            </a:extLst>
          </p:cNvPr>
          <p:cNvSpPr txBox="1">
            <a:spLocks/>
          </p:cNvSpPr>
          <p:nvPr/>
        </p:nvSpPr>
        <p:spPr>
          <a:xfrm>
            <a:off x="3681684" y="2605691"/>
            <a:ext cx="630766" cy="16466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0735A3-C970-1331-E3D7-4432B2213508}"/>
              </a:ext>
            </a:extLst>
          </p:cNvPr>
          <p:cNvSpPr txBox="1">
            <a:spLocks/>
          </p:cNvSpPr>
          <p:nvPr/>
        </p:nvSpPr>
        <p:spPr>
          <a:xfrm>
            <a:off x="7738370" y="2854986"/>
            <a:ext cx="4252962" cy="1148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strike="noStrike" kern="1200" cap="all" spc="0" normalizeH="0" baseline="0" noProof="0" dirty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SemiBold"/>
                <a:ea typeface="+mj-ea"/>
                <a:cs typeface="+mj-cs"/>
              </a:rPr>
              <a:t>The Secret to Making Your Processes More Efficient &amp; Effective</a:t>
            </a:r>
            <a:endParaRPr kumimoji="0" lang="en-US" sz="6000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23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84B84-D423-74AF-2088-FEA20BCA8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1FF2A-7F9F-D3C9-334A-DFE43AA7C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6116" y="1172172"/>
            <a:ext cx="13896693" cy="49244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dobe Caslon Pro Bold" panose="0205070206050A020403" pitchFamily="18" charset="0"/>
              </a:rPr>
              <a:t>Celebrity expert </a:t>
            </a:r>
            <a:br>
              <a:rPr lang="en-US" sz="6000" dirty="0">
                <a:solidFill>
                  <a:schemeClr val="tx1"/>
                </a:solidFill>
                <a:latin typeface="Adobe Caslon Pro Bold" panose="0205070206050A020403" pitchFamily="18" charset="0"/>
              </a:rPr>
            </a:br>
            <a:r>
              <a:rPr lang="en-US" sz="6000" dirty="0">
                <a:solidFill>
                  <a:schemeClr val="tx1"/>
                </a:solidFill>
                <a:latin typeface="Adobe Caslon Pro Bold" panose="0205070206050A020403" pitchFamily="18" charset="0"/>
              </a:rPr>
              <a:t>edutainer</a:t>
            </a:r>
          </a:p>
        </p:txBody>
      </p:sp>
    </p:spTree>
    <p:extLst>
      <p:ext uri="{BB962C8B-B14F-4D97-AF65-F5344CB8AC3E}">
        <p14:creationId xmlns:p14="http://schemas.microsoft.com/office/powerpoint/2010/main" val="987949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collage of people eating food&#10;&#10;Description automatically generated with medium confidence">
            <a:extLst>
              <a:ext uri="{FF2B5EF4-FFF2-40B4-BE49-F238E27FC236}">
                <a16:creationId xmlns:a16="http://schemas.microsoft.com/office/drawing/2014/main" id="{D2AF752C-0BCD-03CE-8A12-F8504D9BA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410D6-2429-9A62-D6B9-43EA0C0C0ADE}"/>
              </a:ext>
            </a:extLst>
          </p:cNvPr>
          <p:cNvSpPr txBox="1"/>
          <p:nvPr/>
        </p:nvSpPr>
        <p:spPr>
          <a:xfrm>
            <a:off x="712797" y="3228945"/>
            <a:ext cx="3946790" cy="400110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MILESTONE CELEBRATIONS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5DF01-7C62-7F77-D71F-A6A03ED6B29D}"/>
              </a:ext>
            </a:extLst>
          </p:cNvPr>
          <p:cNvSpPr txBox="1"/>
          <p:nvPr/>
        </p:nvSpPr>
        <p:spPr>
          <a:xfrm>
            <a:off x="5372363" y="3613666"/>
            <a:ext cx="3703320" cy="307777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THEMED APPRECIATION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4A141-05B0-812C-BF73-8791E67DC20A}"/>
              </a:ext>
            </a:extLst>
          </p:cNvPr>
          <p:cNvSpPr txBox="1"/>
          <p:nvPr/>
        </p:nvSpPr>
        <p:spPr>
          <a:xfrm>
            <a:off x="8278473" y="2936557"/>
            <a:ext cx="3703320" cy="307777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SOCIAL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A88F6-876D-0D81-07CA-0B08615E90F1}"/>
              </a:ext>
            </a:extLst>
          </p:cNvPr>
          <p:cNvSpPr txBox="1"/>
          <p:nvPr/>
        </p:nvSpPr>
        <p:spPr>
          <a:xfrm>
            <a:off x="6297273" y="2936556"/>
            <a:ext cx="744658" cy="307777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LUAU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5FCA9-7E92-D4C5-BB85-3C659417F46F}"/>
              </a:ext>
            </a:extLst>
          </p:cNvPr>
          <p:cNvSpPr txBox="1"/>
          <p:nvPr/>
        </p:nvSpPr>
        <p:spPr>
          <a:xfrm>
            <a:off x="5330322" y="1250155"/>
            <a:ext cx="2527738" cy="307777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BOURBON &amp; BBQ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4EE08-3FFE-8DBE-DF50-717A9ECE5477}"/>
              </a:ext>
            </a:extLst>
          </p:cNvPr>
          <p:cNvSpPr txBox="1"/>
          <p:nvPr/>
        </p:nvSpPr>
        <p:spPr>
          <a:xfrm>
            <a:off x="9476652" y="6421207"/>
            <a:ext cx="2420387" cy="307777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EDUCATIONAL EVENTS</a:t>
            </a:r>
          </a:p>
        </p:txBody>
      </p:sp>
    </p:spTree>
    <p:extLst>
      <p:ext uri="{BB962C8B-B14F-4D97-AF65-F5344CB8AC3E}">
        <p14:creationId xmlns:p14="http://schemas.microsoft.com/office/powerpoint/2010/main" val="29936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F01687F-568B-4188-8A36-1E8A9AC2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7" y="538176"/>
            <a:ext cx="12078758" cy="1188720"/>
          </a:xfrm>
        </p:spPr>
        <p:txBody>
          <a:bodyPr vert="horz" lIns="0" tIns="155448" rIns="0" bIns="0" rtlCol="0" anchor="t">
            <a:noAutofit/>
          </a:bodyPr>
          <a:lstStyle/>
          <a:p>
            <a:r>
              <a:rPr lang="en-US" sz="5000" b="1" cap="all" dirty="0">
                <a:latin typeface="Adobe Caslon Pro" panose="0205050205050A020403" pitchFamily="18" charset="0"/>
              </a:rPr>
              <a:t>client experience ?</a:t>
            </a:r>
            <a:br>
              <a:rPr lang="en-US" sz="5000" kern="1200" cap="all" dirty="0">
                <a:latin typeface="Franklin Gothic Demi" panose="020B0703020102020204" pitchFamily="34" charset="0"/>
              </a:rPr>
            </a:br>
            <a:r>
              <a:rPr lang="en-US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As a privately owned wealth management firm, we understand that will never outbrand </a:t>
            </a:r>
            <a:r>
              <a:rPr lang="en-US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</a:t>
            </a:r>
            <a:r>
              <a:rPr lang="en-US" sz="18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trillion-dollar wall street marketing machines.  We feel confident we </a:t>
            </a:r>
            <a:r>
              <a:rPr lang="en-US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provide a much more exclusive client experience</a:t>
            </a:r>
            <a:r>
              <a:rPr lang="en-US" sz="1800" cap="all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br>
              <a:rPr lang="en-US" sz="2400" b="1" cap="all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US" sz="2400" b="1" cap="all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en-US" sz="2400" b="1" kern="1200" cap="all" dirty="0">
              <a:latin typeface="Franklin Gothic Demi" panose="020B0703020102020204" pitchFamily="34" charset="0"/>
            </a:endParaRPr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D2D029D5-6F1A-4C26-BC70-A64A2E29B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0" t="37773" r="6362" b="5598"/>
          <a:stretch/>
        </p:blipFill>
        <p:spPr>
          <a:xfrm>
            <a:off x="7067550" y="4510938"/>
            <a:ext cx="5124450" cy="217646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6B457-4A71-4B2E-AA36-3D839969CB60}"/>
              </a:ext>
            </a:extLst>
          </p:cNvPr>
          <p:cNvSpPr txBox="1"/>
          <p:nvPr/>
        </p:nvSpPr>
        <p:spPr>
          <a:xfrm>
            <a:off x="60762" y="2567544"/>
            <a:ext cx="9910762" cy="4488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88591" lvl="1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Uniquely Personalized, Comprehensive Wealth Strategy  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Investment Portfolio with Active Downside Risk Management designed for </a:t>
            </a:r>
          </a:p>
          <a:p>
            <a:pPr marL="388591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     Individuals in the Retirement Redzone 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Personal Wealth Portal  (Organization and Coordination or all Wealth)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1 Page Asset Summary </a:t>
            </a:r>
          </a:p>
          <a:p>
            <a:pPr marL="388591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88591" lvl="1"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Highly Engaging Relationship </a:t>
            </a:r>
            <a:endParaRPr lang="en-US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As Needed:  Strategy Update and Progress Sessions</a:t>
            </a:r>
          </a:p>
          <a:p>
            <a:pPr marL="674341" lvl="1" indent="-285750">
              <a:lnSpc>
                <a:spcPct val="90000"/>
              </a:lnSpc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Weekly:  Wisdom 2 Wealth Insights and Special Reports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Monthly:  Wisdom 2 Wealth Educational Event Invites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Summer Extravaganza and Fall Festival Celebration Invites</a:t>
            </a:r>
          </a:p>
          <a:p>
            <a:pPr marL="674341" lvl="1" indent="-285750">
              <a:lnSpc>
                <a:spcPct val="90000"/>
              </a:lnSpc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Semi-Annual:  Elevate and Progress Calls</a:t>
            </a:r>
          </a:p>
          <a:p>
            <a:pPr marL="674341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Franklin Gothic Book" panose="020B0604020202020204" pitchFamily="34" charset="0"/>
              <a:buChar char="•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Occasionally:  Social Event Invites</a:t>
            </a:r>
          </a:p>
        </p:txBody>
      </p:sp>
    </p:spTree>
    <p:extLst>
      <p:ext uri="{BB962C8B-B14F-4D97-AF65-F5344CB8AC3E}">
        <p14:creationId xmlns:p14="http://schemas.microsoft.com/office/powerpoint/2010/main" val="275894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6FAF-470D-6B08-3A00-82C1834E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1" y="2087024"/>
            <a:ext cx="5185720" cy="1188720"/>
          </a:xfrm>
        </p:spPr>
        <p:txBody>
          <a:bodyPr>
            <a:noAutofit/>
          </a:bodyPr>
          <a:lstStyle/>
          <a:p>
            <a:r>
              <a:rPr lang="en-US" sz="5000" dirty="0">
                <a:latin typeface="Adobe Caslon Pro Bold" panose="0205070206050A020403" pitchFamily="18" charset="0"/>
              </a:rPr>
              <a:t>TEAMWORK MAKES THE DREAMWORK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65083-E0D0-1919-CAA0-99B2604E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7" y="3416500"/>
            <a:ext cx="5459810" cy="2336239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Associate Service Advisor</a:t>
            </a:r>
          </a:p>
          <a:p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Community Development Coordinator</a:t>
            </a:r>
          </a:p>
          <a:p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Client Concierge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EC6B3A-20C8-9638-36A1-434AD320690D}"/>
              </a:ext>
            </a:extLst>
          </p:cNvPr>
          <p:cNvGrpSpPr/>
          <p:nvPr/>
        </p:nvGrpSpPr>
        <p:grpSpPr>
          <a:xfrm>
            <a:off x="6095999" y="1475127"/>
            <a:ext cx="5595624" cy="3634486"/>
            <a:chOff x="4252569" y="609709"/>
            <a:chExt cx="7536060" cy="49854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55DD13-C4A2-A58D-4291-744ABCC59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800" y="609709"/>
              <a:ext cx="2469931" cy="24699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68BE94-021A-1A51-2947-27D20620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8530" y="609710"/>
              <a:ext cx="2469931" cy="246993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BA61563-072E-246B-5DBA-D432A768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569" y="3125251"/>
              <a:ext cx="2469932" cy="2469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8A81028-237C-4060-E91D-8A5CAC5A4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570" y="609709"/>
              <a:ext cx="2469931" cy="246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25185ED-1426-50A2-641F-E0A0DE5D7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570" y="3109237"/>
              <a:ext cx="2469931" cy="246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1280714C-2393-CEF3-FC2E-E16CC2838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698" y="3125251"/>
              <a:ext cx="2469931" cy="246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08E87-EBB0-340A-F071-9DAC51603AE3}"/>
              </a:ext>
            </a:extLst>
          </p:cNvPr>
          <p:cNvSpPr/>
          <p:nvPr/>
        </p:nvSpPr>
        <p:spPr>
          <a:xfrm>
            <a:off x="10553933" y="4731165"/>
            <a:ext cx="1176448" cy="5286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98BAA443-38DC-CF63-92B2-B4B710F4D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855" y="4731165"/>
            <a:ext cx="850870" cy="5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56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125EDA6-E3E1-BB0D-64F4-540400C9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C13F4-9F4F-2EA3-7CC3-CB278126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6710" y="1853828"/>
            <a:ext cx="14272872" cy="1013800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dobe Caslon Pro Bold" panose="0205070206050A020403" pitchFamily="18" charset="0"/>
              </a:rPr>
              <a:t>KEY PERFORMANCE INDICATORS </a:t>
            </a:r>
            <a:br>
              <a:rPr lang="en-US" sz="5000" dirty="0">
                <a:solidFill>
                  <a:schemeClr val="tx1"/>
                </a:solidFill>
                <a:latin typeface="Adobe Caslon Pro Bold" panose="0205070206050A020403" pitchFamily="18" charset="0"/>
              </a:rPr>
            </a:br>
            <a:r>
              <a:rPr lang="en-US" sz="5000" dirty="0">
                <a:solidFill>
                  <a:schemeClr val="tx1"/>
                </a:solidFill>
                <a:latin typeface="Adobe Caslon Pro Bold" panose="0205070206050A020403" pitchFamily="18" charset="0"/>
              </a:rPr>
              <a:t>(KPI’s)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1C1A-3FEA-2EB9-4A74-967A7730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$2 Million a Week of New AUM</a:t>
            </a:r>
          </a:p>
        </p:txBody>
      </p:sp>
    </p:spTree>
    <p:extLst>
      <p:ext uri="{BB962C8B-B14F-4D97-AF65-F5344CB8AC3E}">
        <p14:creationId xmlns:p14="http://schemas.microsoft.com/office/powerpoint/2010/main" val="3620420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588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C13F4-9F4F-2EA3-7CC3-CB278126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42" y="604757"/>
            <a:ext cx="8220443" cy="118872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rgbClr val="FFFFFF"/>
                </a:solidFill>
                <a:latin typeface="Adobe Caslon Pro Bold" panose="0205070206050A020403" pitchFamily="18" charset="0"/>
              </a:rPr>
              <a:t>Let’s do the Math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1C1A-3FEA-2EB9-4A74-967A7730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59" y="2340864"/>
            <a:ext cx="7306294" cy="37932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NEW AUM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AVG CLIENT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NUMBER OF NEW CLIENTS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CONVERSATION RATIO PROSPECT TO CLIENT</a:t>
            </a:r>
          </a:p>
          <a:p>
            <a:pPr>
              <a:lnSpc>
                <a:spcPct val="100000"/>
              </a:lnSpc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CONVERSION RATIO OF NEW PROSPECTS TO SESSIONS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# OF SESSION PER WEEK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# NEW PROSPECTS A MONTH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# of COMMUNITY DEVELOPMENT CAMPAIGNS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B3F6BFDB-FED2-5D74-E575-6C7766D03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27" t="15582" r="12998"/>
          <a:stretch/>
        </p:blipFill>
        <p:spPr>
          <a:xfrm>
            <a:off x="8037090" y="601200"/>
            <a:ext cx="3703321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146EDEBB-28A8-B983-F1F4-86B79992D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9508" t="7394" r="7457" b="95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C13F4-9F4F-2EA3-7CC3-CB278126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88" y="0"/>
            <a:ext cx="10144260" cy="147834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latin typeface="Adobe Caslon Pro" panose="0205050205050A020403" pitchFamily="18" charset="0"/>
              </a:rPr>
              <a:t>MARKETING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1C1A-3FEA-2EB9-4A74-967A7730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r>
              <a:rPr lang="en-US" sz="3600" b="1" dirty="0"/>
              <a:t>Lead Generation (community development)</a:t>
            </a:r>
          </a:p>
          <a:p>
            <a:r>
              <a:rPr 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Engage and Expand Relationships</a:t>
            </a:r>
          </a:p>
          <a:p>
            <a:r>
              <a:rPr 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Expert Credibility</a:t>
            </a:r>
          </a:p>
          <a:p>
            <a:r>
              <a:rPr 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Branding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350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0AE09A8-46EE-F40A-DA45-513227A76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1C1A-3FEA-2EB9-4A74-967A7730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578070"/>
            <a:ext cx="10261602" cy="58227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</a:rPr>
              <a:t>Simplify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</a:rPr>
              <a:t>Processes,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</a:rPr>
              <a:t>Processes,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</a:rPr>
              <a:t>Processes!!!</a:t>
            </a:r>
          </a:p>
        </p:txBody>
      </p:sp>
    </p:spTree>
    <p:extLst>
      <p:ext uri="{BB962C8B-B14F-4D97-AF65-F5344CB8AC3E}">
        <p14:creationId xmlns:p14="http://schemas.microsoft.com/office/powerpoint/2010/main" val="1359646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6042-D31A-4EEB-1FB7-8CE4BDFC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17" y="1234592"/>
            <a:ext cx="11398606" cy="1188720"/>
          </a:xfrm>
        </p:spPr>
        <p:txBody>
          <a:bodyPr>
            <a:noAutofit/>
          </a:bodyPr>
          <a:lstStyle/>
          <a:p>
            <a:r>
              <a:rPr lang="en-US" sz="5000" dirty="0">
                <a:latin typeface="Adobe Caslon Pro Bold" panose="0205070206050A020403" pitchFamily="18" charset="0"/>
              </a:rPr>
              <a:t>DID YOU BUY INTO THE </a:t>
            </a:r>
            <a:br>
              <a:rPr lang="en-US" sz="5000" dirty="0">
                <a:latin typeface="Adobe Caslon Pro Bold" panose="0205070206050A020403" pitchFamily="18" charset="0"/>
              </a:rPr>
            </a:br>
            <a:r>
              <a:rPr lang="en-US" sz="5000" dirty="0">
                <a:latin typeface="Adobe Caslon Pro Bold" panose="0205070206050A020403" pitchFamily="18" charset="0"/>
              </a:rPr>
              <a:t>3 BIG INDUSTRY LIES?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714D-5A97-502A-3261-1D7AABE23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536" y="2715153"/>
            <a:ext cx="11029615" cy="36344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000" b="1" dirty="0"/>
              <a:t>1.  Salesman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39DF5C-1013-25E9-50AF-BD7EFCFC6B2B}"/>
              </a:ext>
            </a:extLst>
          </p:cNvPr>
          <p:cNvSpPr txBox="1">
            <a:spLocks/>
          </p:cNvSpPr>
          <p:nvPr/>
        </p:nvSpPr>
        <p:spPr>
          <a:xfrm>
            <a:off x="1702536" y="3806165"/>
            <a:ext cx="11029615" cy="3634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/>
              <a:t>2.  Million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44C118-D8B4-FD24-93B7-52FCEA1FB263}"/>
              </a:ext>
            </a:extLst>
          </p:cNvPr>
          <p:cNvSpPr txBox="1">
            <a:spLocks/>
          </p:cNvSpPr>
          <p:nvPr/>
        </p:nvSpPr>
        <p:spPr>
          <a:xfrm>
            <a:off x="1702535" y="4824237"/>
            <a:ext cx="11029615" cy="3634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/>
              <a:t>3.  Big Metro</a:t>
            </a:r>
          </a:p>
        </p:txBody>
      </p:sp>
    </p:spTree>
    <p:extLst>
      <p:ext uri="{BB962C8B-B14F-4D97-AF65-F5344CB8AC3E}">
        <p14:creationId xmlns:p14="http://schemas.microsoft.com/office/powerpoint/2010/main" val="10838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6FAF-470D-6B08-3A00-82C1834E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4" y="574835"/>
            <a:ext cx="11029616" cy="118872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Adobe Caslon Pro Bold" panose="0205070206050A020403" pitchFamily="18" charset="0"/>
              </a:rPr>
              <a:t>WHO </a:t>
            </a:r>
            <a:r>
              <a:rPr lang="en-US" sz="6000" u="sng" dirty="0">
                <a:solidFill>
                  <a:schemeClr val="accent3"/>
                </a:solidFill>
                <a:latin typeface="Adobe Caslon Pro Bold" panose="0205070206050A020403" pitchFamily="18" charset="0"/>
              </a:rPr>
              <a:t>WAS</a:t>
            </a:r>
            <a:r>
              <a:rPr lang="en-US" sz="5000" dirty="0">
                <a:latin typeface="Adobe Caslon Pro Bold" panose="0205070206050A020403" pitchFamily="18" charset="0"/>
              </a:rPr>
              <a:t>  JOHN HALTERMAN?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65083-E0D0-1919-CAA0-99B2604E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55" y="2769128"/>
            <a:ext cx="6628905" cy="3387274"/>
          </a:xfrm>
        </p:spPr>
        <p:txBody>
          <a:bodyPr>
            <a:normAutofit/>
          </a:bodyPr>
          <a:lstStyle/>
          <a:p>
            <a:r>
              <a:rPr lang="en-US" sz="3200" dirty="0"/>
              <a:t>Avg. Clients between $250-$750k</a:t>
            </a:r>
          </a:p>
          <a:p>
            <a:r>
              <a:rPr lang="en-US" sz="3200" dirty="0"/>
              <a:t>No outbound prospecting</a:t>
            </a:r>
          </a:p>
          <a:p>
            <a:r>
              <a:rPr lang="en-US" sz="3200" dirty="0"/>
              <a:t>Talented with a lot of potential </a:t>
            </a:r>
          </a:p>
          <a:p>
            <a:r>
              <a:rPr lang="en-US" sz="3200" dirty="0"/>
              <a:t>No Structure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AB620D-5081-0F42-7DB0-74129F80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109" y="2365439"/>
            <a:ext cx="3674350" cy="36743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3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EBB92B7-7C8D-D9F1-A3EB-F3DA4B42A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739729" y="1348602"/>
            <a:ext cx="10723052" cy="60317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7D5E0E-7217-8196-6A2F-282029B3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98" y="548640"/>
            <a:ext cx="11029616" cy="118872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Adobe Caslon Pro Bold" panose="0205070206050A020403" pitchFamily="18" charset="0"/>
              </a:rPr>
              <a:t>Epiphany Moments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DDF7D-959A-59AB-80A2-194DCE363D78}"/>
              </a:ext>
            </a:extLst>
          </p:cNvPr>
          <p:cNvSpPr/>
          <p:nvPr/>
        </p:nvSpPr>
        <p:spPr>
          <a:xfrm>
            <a:off x="1229710" y="1984334"/>
            <a:ext cx="3247697" cy="4656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7C78B9-1004-7490-E325-F8E8CFB4716F}"/>
              </a:ext>
            </a:extLst>
          </p:cNvPr>
          <p:cNvSpPr/>
          <p:nvPr/>
        </p:nvSpPr>
        <p:spPr>
          <a:xfrm>
            <a:off x="4477407" y="1984334"/>
            <a:ext cx="3247697" cy="4656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283F5-7255-9C9E-5A94-01564BC20741}"/>
              </a:ext>
            </a:extLst>
          </p:cNvPr>
          <p:cNvSpPr/>
          <p:nvPr/>
        </p:nvSpPr>
        <p:spPr>
          <a:xfrm>
            <a:off x="7725104" y="1890876"/>
            <a:ext cx="3247697" cy="4656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7C78B9-1004-7490-E325-F8E8CFB4716F}"/>
              </a:ext>
            </a:extLst>
          </p:cNvPr>
          <p:cNvSpPr/>
          <p:nvPr/>
        </p:nvSpPr>
        <p:spPr>
          <a:xfrm>
            <a:off x="4477407" y="1984334"/>
            <a:ext cx="3247697" cy="4656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465F-8E3A-F46C-7E93-A3EE5F09DFDD}"/>
              </a:ext>
            </a:extLst>
          </p:cNvPr>
          <p:cNvSpPr txBox="1"/>
          <p:nvPr/>
        </p:nvSpPr>
        <p:spPr>
          <a:xfrm>
            <a:off x="1206234" y="2084528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 NO Weekends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F1070-23E3-888D-F52B-9200B9BDE57E}"/>
              </a:ext>
            </a:extLst>
          </p:cNvPr>
          <p:cNvSpPr txBox="1"/>
          <p:nvPr/>
        </p:nvSpPr>
        <p:spPr>
          <a:xfrm>
            <a:off x="1252531" y="2648558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2.  NO Fridays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91837-6A31-83F7-1B32-13068CB7FB2D}"/>
              </a:ext>
            </a:extLst>
          </p:cNvPr>
          <p:cNvSpPr txBox="1"/>
          <p:nvPr/>
        </p:nvSpPr>
        <p:spPr>
          <a:xfrm>
            <a:off x="1252531" y="3231282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3.  Sessions 3 Days a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AE339-F9A1-6CF4-738D-BD4119F39B83}"/>
              </a:ext>
            </a:extLst>
          </p:cNvPr>
          <p:cNvSpPr txBox="1"/>
          <p:nvPr/>
        </p:nvSpPr>
        <p:spPr>
          <a:xfrm>
            <a:off x="1252530" y="3846553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4.  All Sessions in office or zoom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6C76B-23CD-6B11-4EF2-642C96817D5C}"/>
              </a:ext>
            </a:extLst>
          </p:cNvPr>
          <p:cNvSpPr txBox="1"/>
          <p:nvPr/>
        </p:nvSpPr>
        <p:spPr>
          <a:xfrm>
            <a:off x="1293042" y="5719309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7.  Work 3 Weeks a month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AA25AE4-C2D3-3E0D-72EF-1D1A9DDFF9A8}"/>
              </a:ext>
            </a:extLst>
          </p:cNvPr>
          <p:cNvSpPr txBox="1">
            <a:spLocks noChangeArrowheads="1"/>
          </p:cNvSpPr>
          <p:nvPr/>
        </p:nvSpPr>
        <p:spPr>
          <a:xfrm>
            <a:off x="491681" y="926111"/>
            <a:ext cx="10738292" cy="836386"/>
          </a:xfrm>
          <a:prstGeom prst="rect">
            <a:avLst/>
          </a:prstGeom>
        </p:spPr>
        <p:txBody>
          <a:bodyPr vert="horz" lIns="0" tIns="155448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altLang="en-US" sz="6000" b="1" dirty="0">
                <a:latin typeface="Adobe Caslon Pro" panose="0205050205050A020403" pitchFamily="18" charset="0"/>
              </a:rPr>
              <a:t>LIFESTYLE </a:t>
            </a:r>
            <a:endParaRPr lang="en-US" altLang="en-US" sz="6000" b="1" kern="1200" dirty="0">
              <a:latin typeface="Adobe Caslon Pro" panose="0205050205050A0204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2BFD4-33B2-31B6-C3C0-8DF907DB64A8}"/>
              </a:ext>
            </a:extLst>
          </p:cNvPr>
          <p:cNvSpPr txBox="1"/>
          <p:nvPr/>
        </p:nvSpPr>
        <p:spPr>
          <a:xfrm>
            <a:off x="1252529" y="4490550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5.  Sessions same time each day:  9:00, 10:30, 2:30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04D67-FF68-3FEC-9BB8-CEFEF25833A4}"/>
              </a:ext>
            </a:extLst>
          </p:cNvPr>
          <p:cNvSpPr txBox="1"/>
          <p:nvPr/>
        </p:nvSpPr>
        <p:spPr>
          <a:xfrm>
            <a:off x="1293043" y="5094935"/>
            <a:ext cx="9686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6.  2 Hour lunch breaks</a:t>
            </a:r>
          </a:p>
        </p:txBody>
      </p:sp>
    </p:spTree>
    <p:extLst>
      <p:ext uri="{BB962C8B-B14F-4D97-AF65-F5344CB8AC3E}">
        <p14:creationId xmlns:p14="http://schemas.microsoft.com/office/powerpoint/2010/main" val="8784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4" grpId="0"/>
      <p:bldP spid="5" grpId="0"/>
      <p:bldP spid="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B0847-E1E5-2B58-C163-A138869C2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0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06FAF-470D-6B08-3A00-82C1834E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46" y="450244"/>
            <a:ext cx="10144260" cy="1013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Adobe Caslon Pro Bold" panose="0205070206050A020403" pitchFamily="18" charset="0"/>
              </a:rPr>
              <a:t>BRAND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65083-E0D0-1919-CAA0-99B2604E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Professional Practitioner with Swagger</a:t>
            </a:r>
          </a:p>
          <a:p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Well Known</a:t>
            </a:r>
          </a:p>
          <a:p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Run Practice like a surgeon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33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NO Service Calls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33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NO Prospecting Calls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33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NO Nurturing Calls</a:t>
            </a:r>
          </a:p>
        </p:txBody>
      </p:sp>
    </p:spTree>
    <p:extLst>
      <p:ext uri="{BB962C8B-B14F-4D97-AF65-F5344CB8AC3E}">
        <p14:creationId xmlns:p14="http://schemas.microsoft.com/office/powerpoint/2010/main" val="169675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8B23C7-F210-E928-E825-71610CC04882}"/>
              </a:ext>
            </a:extLst>
          </p:cNvPr>
          <p:cNvSpPr txBox="1">
            <a:spLocks noChangeArrowheads="1"/>
          </p:cNvSpPr>
          <p:nvPr/>
        </p:nvSpPr>
        <p:spPr>
          <a:xfrm>
            <a:off x="428021" y="775640"/>
            <a:ext cx="10738292" cy="836386"/>
          </a:xfrm>
          <a:prstGeom prst="rect">
            <a:avLst/>
          </a:prstGeom>
        </p:spPr>
        <p:txBody>
          <a:bodyPr vert="horz" lIns="0" tIns="155448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altLang="en-US" sz="5000" b="1" dirty="0">
                <a:latin typeface="Adobe Caslon Pro" panose="0205050205050A020403" pitchFamily="18" charset="0"/>
              </a:rPr>
              <a:t>WEST VIRGINA </a:t>
            </a:r>
            <a:endParaRPr lang="en-US" altLang="en-US" sz="5000" b="1" kern="1200" dirty="0">
              <a:latin typeface="Adobe Caslon Pro" panose="0205050205050A020403" pitchFamily="18" charset="0"/>
            </a:endParaRPr>
          </a:p>
        </p:txBody>
      </p:sp>
      <p:pic>
        <p:nvPicPr>
          <p:cNvPr id="2050" name="Picture 2" descr="West Virginia in Pictures: 20 Beautiful Places to Photograph | PlanetWare">
            <a:extLst>
              <a:ext uri="{FF2B5EF4-FFF2-40B4-BE49-F238E27FC236}">
                <a16:creationId xmlns:a16="http://schemas.microsoft.com/office/drawing/2014/main" id="{BE267D4D-D56F-941E-836F-5E3F672E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1" y="1866669"/>
            <a:ext cx="3917542" cy="26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st Virginia - HISTORY">
            <a:extLst>
              <a:ext uri="{FF2B5EF4-FFF2-40B4-BE49-F238E27FC236}">
                <a16:creationId xmlns:a16="http://schemas.microsoft.com/office/drawing/2014/main" id="{8A9F36F6-2CFC-6AA5-76EA-15612CCC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1" y="4577788"/>
            <a:ext cx="3912067" cy="21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C62CC-B5CC-55CD-2534-DB9428881F38}"/>
              </a:ext>
            </a:extLst>
          </p:cNvPr>
          <p:cNvSpPr txBox="1"/>
          <p:nvPr/>
        </p:nvSpPr>
        <p:spPr>
          <a:xfrm>
            <a:off x="4583430" y="2019782"/>
            <a:ext cx="7608569" cy="446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Bridgeport, WV Population 		9,000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Harrison County, WV			67,000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Fortune 500 Domiciled			0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Avg Household Income			$48,000 (49</a:t>
            </a:r>
            <a:r>
              <a:rPr lang="en-US" sz="24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WV Economy				50</a:t>
            </a:r>
            <a:r>
              <a:rPr lang="en-US" sz="24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WV Overall Education			50</a:t>
            </a:r>
            <a:r>
              <a:rPr lang="en-US" sz="24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WV Drug Use				4</a:t>
            </a:r>
            <a:r>
              <a:rPr lang="en-US" sz="24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WV Deaths per capita drugs		1</a:t>
            </a:r>
            <a:r>
              <a:rPr lang="en-US" sz="24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7C78B9-1004-7490-E325-F8E8CFB4716F}"/>
              </a:ext>
            </a:extLst>
          </p:cNvPr>
          <p:cNvSpPr/>
          <p:nvPr/>
        </p:nvSpPr>
        <p:spPr>
          <a:xfrm>
            <a:off x="4477407" y="1984334"/>
            <a:ext cx="3247697" cy="4656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FCAB5B7-4BEB-E432-1E05-0EBA83C570DE}"/>
              </a:ext>
            </a:extLst>
          </p:cNvPr>
          <p:cNvSpPr txBox="1">
            <a:spLocks noChangeArrowheads="1"/>
          </p:cNvSpPr>
          <p:nvPr/>
        </p:nvSpPr>
        <p:spPr>
          <a:xfrm>
            <a:off x="454306" y="849061"/>
            <a:ext cx="11447905" cy="836386"/>
          </a:xfrm>
          <a:prstGeom prst="rect">
            <a:avLst/>
          </a:prstGeom>
        </p:spPr>
        <p:txBody>
          <a:bodyPr vert="horz" lIns="0" tIns="155448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altLang="en-US" sz="5000" b="1" dirty="0">
                <a:latin typeface="Adobe Caslon Pro" panose="0205050205050A020403" pitchFamily="18" charset="0"/>
              </a:rPr>
              <a:t>IDEAL CLIENTS FOR WV</a:t>
            </a:r>
            <a:endParaRPr lang="en-US" altLang="en-US" sz="5000" b="1" kern="1200" dirty="0">
              <a:latin typeface="Adobe Caslon Pro" panose="0205050205050A0204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1F394-7627-D69D-7193-C086DF5D2959}"/>
              </a:ext>
            </a:extLst>
          </p:cNvPr>
          <p:cNvSpPr txBox="1"/>
          <p:nvPr/>
        </p:nvSpPr>
        <p:spPr>
          <a:xfrm>
            <a:off x="1062038" y="2335985"/>
            <a:ext cx="1209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 Individuals in the Retirement Redzone </a:t>
            </a:r>
          </a:p>
          <a:p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    (ages 50-80)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F0C38-BF85-BD61-D934-EF5D288DE381}"/>
              </a:ext>
            </a:extLst>
          </p:cNvPr>
          <p:cNvSpPr txBox="1"/>
          <p:nvPr/>
        </p:nvSpPr>
        <p:spPr>
          <a:xfrm>
            <a:off x="1062038" y="3886833"/>
            <a:ext cx="1209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2.  Middle Class Millionaires</a:t>
            </a:r>
          </a:p>
        </p:txBody>
      </p:sp>
    </p:spTree>
    <p:extLst>
      <p:ext uri="{BB962C8B-B14F-4D97-AF65-F5344CB8AC3E}">
        <p14:creationId xmlns:p14="http://schemas.microsoft.com/office/powerpoint/2010/main" val="21480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B92B7-7C8D-D9F1-A3EB-F3DA4B42A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31964" y="1296517"/>
            <a:ext cx="10723052" cy="60317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7D5E0E-7217-8196-6A2F-282029B3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dobe Caslon Pro Bold" panose="0205070206050A020403" pitchFamily="18" charset="0"/>
              </a:rPr>
              <a:t>Passions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DDF7D-959A-59AB-80A2-194DCE363D78}"/>
              </a:ext>
            </a:extLst>
          </p:cNvPr>
          <p:cNvSpPr/>
          <p:nvPr/>
        </p:nvSpPr>
        <p:spPr>
          <a:xfrm>
            <a:off x="1229710" y="2133600"/>
            <a:ext cx="3247697" cy="369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7C78B9-1004-7490-E325-F8E8CFB4716F}"/>
              </a:ext>
            </a:extLst>
          </p:cNvPr>
          <p:cNvSpPr/>
          <p:nvPr/>
        </p:nvSpPr>
        <p:spPr>
          <a:xfrm>
            <a:off x="4477407" y="1984334"/>
            <a:ext cx="3247697" cy="3848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283F5-7255-9C9E-5A94-01564BC20741}"/>
              </a:ext>
            </a:extLst>
          </p:cNvPr>
          <p:cNvSpPr/>
          <p:nvPr/>
        </p:nvSpPr>
        <p:spPr>
          <a:xfrm>
            <a:off x="7725104" y="1890876"/>
            <a:ext cx="3247697" cy="394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rgbClr val="FFFFFF"/>
      </a:lt1>
      <a:dk2>
        <a:srgbClr val="0490CB"/>
      </a:dk2>
      <a:lt2>
        <a:srgbClr val="F2F2F2"/>
      </a:lt2>
      <a:accent1>
        <a:srgbClr val="0490CB"/>
      </a:accent1>
      <a:accent2>
        <a:srgbClr val="F2F2F2"/>
      </a:accent2>
      <a:accent3>
        <a:srgbClr val="08658F"/>
      </a:accent3>
      <a:accent4>
        <a:srgbClr val="0490CB"/>
      </a:accent4>
      <a:accent5>
        <a:srgbClr val="646464"/>
      </a:accent5>
      <a:accent6>
        <a:srgbClr val="33B7F3"/>
      </a:accent6>
      <a:hlink>
        <a:srgbClr val="00B0F0"/>
      </a:hlink>
      <a:folHlink>
        <a:srgbClr val="646464"/>
      </a:folHlink>
    </a:clrScheme>
    <a:fontScheme name="BGM Font Style">
      <a:majorFont>
        <a:latin typeface="Montserrat SemiBold"/>
        <a:ea typeface=""/>
        <a:cs typeface=""/>
      </a:majorFont>
      <a:minorFont>
        <a:latin typeface="Roboto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AdvisorCon 2022 PPTX</Template>
  <TotalTime>977</TotalTime>
  <Words>511</Words>
  <Application>Microsoft Office PowerPoint</Application>
  <PresentationFormat>Widescreen</PresentationFormat>
  <Paragraphs>106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Adobe Caslon Pro</vt:lpstr>
      <vt:lpstr>Adobe Caslon Pro Bold</vt:lpstr>
      <vt:lpstr>Arial</vt:lpstr>
      <vt:lpstr>Calibri</vt:lpstr>
      <vt:lpstr>Franklin Gothic Book</vt:lpstr>
      <vt:lpstr>Franklin Gothic Demi</vt:lpstr>
      <vt:lpstr>Gill Sans MT</vt:lpstr>
      <vt:lpstr>Montserrat SemiBold</vt:lpstr>
      <vt:lpstr>Open Sans</vt:lpstr>
      <vt:lpstr>Roboto</vt:lpstr>
      <vt:lpstr>Wingdings</vt:lpstr>
      <vt:lpstr>Wingdings 2</vt:lpstr>
      <vt:lpstr>DividendVTI</vt:lpstr>
      <vt:lpstr>Survival of the Fittest</vt:lpstr>
      <vt:lpstr>DID YOU BUY INTO THE  3 BIG INDUSTRY LIES?</vt:lpstr>
      <vt:lpstr>WHO WAS  JOHN HALTERMAN?</vt:lpstr>
      <vt:lpstr>Epiphany Moments</vt:lpstr>
      <vt:lpstr>PowerPoint Presentation</vt:lpstr>
      <vt:lpstr>BRAND</vt:lpstr>
      <vt:lpstr>PowerPoint Presentation</vt:lpstr>
      <vt:lpstr>PowerPoint Presentation</vt:lpstr>
      <vt:lpstr>Passions</vt:lpstr>
      <vt:lpstr>Celebrity expert  edutainer</vt:lpstr>
      <vt:lpstr>PowerPoint Presentation</vt:lpstr>
      <vt:lpstr>client experience ? As a privately owned wealth management firm, we understand that will never outbrand the trillion-dollar wall street marketing machines.  We feel confident we provide a much more exclusive client experience   </vt:lpstr>
      <vt:lpstr>TEAMWORK MAKES THE DREAMWORK</vt:lpstr>
      <vt:lpstr>KEY PERFORMANCE INDICATORS  (KPI’s) </vt:lpstr>
      <vt:lpstr>Let’s do the Math</vt:lpstr>
      <vt:lpstr>MARKETING STRATEGY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Andrew White</dc:creator>
  <cp:lastModifiedBy>Andrew White</cp:lastModifiedBy>
  <cp:revision>43</cp:revision>
  <dcterms:created xsi:type="dcterms:W3CDTF">2022-09-22T20:03:33Z</dcterms:created>
  <dcterms:modified xsi:type="dcterms:W3CDTF">2022-10-07T11:20:02Z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