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57"/>
  </p:notesMasterIdLst>
  <p:sldIdLst>
    <p:sldId id="282" r:id="rId5"/>
    <p:sldId id="284" r:id="rId6"/>
    <p:sldId id="285" r:id="rId7"/>
    <p:sldId id="287" r:id="rId8"/>
    <p:sldId id="289" r:id="rId9"/>
    <p:sldId id="290" r:id="rId10"/>
    <p:sldId id="291" r:id="rId11"/>
    <p:sldId id="292" r:id="rId12"/>
    <p:sldId id="293" r:id="rId13"/>
    <p:sldId id="296" r:id="rId14"/>
    <p:sldId id="297" r:id="rId15"/>
    <p:sldId id="298" r:id="rId16"/>
    <p:sldId id="299" r:id="rId17"/>
    <p:sldId id="300" r:id="rId18"/>
    <p:sldId id="302" r:id="rId19"/>
    <p:sldId id="303" r:id="rId20"/>
    <p:sldId id="304" r:id="rId21"/>
    <p:sldId id="305" r:id="rId22"/>
    <p:sldId id="307" r:id="rId23"/>
    <p:sldId id="306" r:id="rId24"/>
    <p:sldId id="309" r:id="rId25"/>
    <p:sldId id="310" r:id="rId26"/>
    <p:sldId id="311" r:id="rId27"/>
    <p:sldId id="313" r:id="rId28"/>
    <p:sldId id="314" r:id="rId29"/>
    <p:sldId id="315" r:id="rId30"/>
    <p:sldId id="316" r:id="rId31"/>
    <p:sldId id="317" r:id="rId32"/>
    <p:sldId id="321" r:id="rId33"/>
    <p:sldId id="322" r:id="rId34"/>
    <p:sldId id="319" r:id="rId35"/>
    <p:sldId id="323" r:id="rId36"/>
    <p:sldId id="325" r:id="rId37"/>
    <p:sldId id="326" r:id="rId38"/>
    <p:sldId id="327" r:id="rId39"/>
    <p:sldId id="324" r:id="rId40"/>
    <p:sldId id="328" r:id="rId41"/>
    <p:sldId id="329" r:id="rId42"/>
    <p:sldId id="331" r:id="rId43"/>
    <p:sldId id="339" r:id="rId44"/>
    <p:sldId id="332" r:id="rId45"/>
    <p:sldId id="333" r:id="rId46"/>
    <p:sldId id="334" r:id="rId47"/>
    <p:sldId id="335" r:id="rId48"/>
    <p:sldId id="336" r:id="rId49"/>
    <p:sldId id="337" r:id="rId50"/>
    <p:sldId id="341" r:id="rId51"/>
    <p:sldId id="340" r:id="rId52"/>
    <p:sldId id="342" r:id="rId53"/>
    <p:sldId id="343" r:id="rId54"/>
    <p:sldId id="344" r:id="rId55"/>
    <p:sldId id="345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2542" autoAdjust="0"/>
  </p:normalViewPr>
  <p:slideViewPr>
    <p:cSldViewPr snapToGrid="0">
      <p:cViewPr varScale="1">
        <p:scale>
          <a:sx n="81" d="100"/>
          <a:sy n="81" d="100"/>
        </p:scale>
        <p:origin x="17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65FF4-9919-4317-92B6-F9C58220114D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57102-A56A-4E5D-931C-F81CAFF50D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57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/>
              <a:t>Tell prayer joke.</a:t>
            </a:r>
            <a:endParaRPr lang="en-C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44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84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</a:rPr>
              <a:t>ARE YOU JUST PHONING IT IN?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</a:rPr>
              <a:t>YOUR CLIENTS DESERVE FOR YOU TO BE THE BEST FOR THEM EVERY DAY.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930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WHAT DOES YOUR BUSINESS NEED TO BE SUCCESSFUL?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544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</a:rPr>
              <a:t>CLIENT SERVICE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5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CAN’T YOU MAKE UP YOUR MIND? I USED TO BE A LITTLE UPSET WITH PREVIOUS COLLEAGUES WHO CHANGED THEIR MINDS ABOUT RETIRING. </a:t>
            </a:r>
          </a:p>
          <a:p>
            <a:r>
              <a:rPr lang="en-US" dirty="0"/>
              <a:t>The key is that you have to be engaged when you are at work.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638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BALANCE BETWEEN TIME OFF AND TIME AT WORK.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192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</a:rPr>
              <a:t>CLIENT SERVICE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35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to reveal sections</a:t>
            </a:r>
          </a:p>
          <a:p>
            <a:endParaRPr lang="en-US" dirty="0"/>
          </a:p>
          <a:p>
            <a:r>
              <a:rPr lang="en-US" dirty="0"/>
              <a:t>1- </a:t>
            </a:r>
            <a:r>
              <a:rPr lang="en-US" sz="1800" b="1" dirty="0">
                <a:solidFill>
                  <a:schemeClr val="bg1"/>
                </a:solidFill>
              </a:rPr>
              <a:t>Turned 50: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Shaved Mustache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No More Weekends</a:t>
            </a:r>
          </a:p>
          <a:p>
            <a:r>
              <a:rPr lang="en-US" dirty="0"/>
              <a:t>2- </a:t>
            </a:r>
            <a:r>
              <a:rPr lang="en-US" sz="1800" b="1" dirty="0">
                <a:solidFill>
                  <a:schemeClr val="bg1"/>
                </a:solidFill>
              </a:rPr>
              <a:t>Illness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Assistant Diagnosed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Partner Diagnosed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Jean Diagnosed (Aug. 04’)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/>
              <a:t>BOTH PARTNER AND ASSISTANT WERE DIAGNOSED WITH CANCER WITHIN A FEW MONTHS.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551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1200" b="1" dirty="0"/>
              <a:t>Some changes come about gradually and can sometimes be foreseen.</a:t>
            </a:r>
          </a:p>
          <a:p>
            <a:pPr eaLnBrk="1" hangingPunct="1"/>
            <a:r>
              <a:rPr lang="en-US" sz="1200" b="1" dirty="0"/>
              <a:t>Others are sudden and can come out of nowhere. You need to be aware of these </a:t>
            </a:r>
          </a:p>
          <a:p>
            <a:pPr eaLnBrk="1" hangingPunct="1"/>
            <a:r>
              <a:rPr lang="en-US" sz="1200" b="1" dirty="0"/>
              <a:t>sudden changes because that is what often causes the big life decisions to be made.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113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How can you keep track of what it is you want to do?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81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Driving on the prairies. A lot like life.</a:t>
            </a:r>
            <a:endParaRPr lang="en-CA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story about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796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PLEASE RAISED YOUR HAND IF YOU ARE FAMILIAR WITH MIND MAPS.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996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33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Aren’t you happy you asked?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876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Can see everything clearly in one place.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674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ORGANIZED IN WHATEVER WAY MAKES MOST SENSE TO YOU.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3331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CAN GENERATE IDEAS. CAN USE IMAGES.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9666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BALANCE BETWEEN TIME OFF AND TIME AT WORK.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27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 attendees they can view the materials by </a:t>
            </a:r>
            <a:r>
              <a:rPr lang="en-US" b="1" dirty="0"/>
              <a:t>visiting bill good marketing . com / ac 22</a:t>
            </a:r>
            <a:endParaRPr lang="en-C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264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mind map I used to create this presentation.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348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/>
              <a:t>Activities to do in retirement.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318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quote portions at a time*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80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Small business database.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602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one line at a time*</a:t>
            </a:r>
          </a:p>
          <a:p>
            <a:endParaRPr lang="en-US" dirty="0"/>
          </a:p>
          <a:p>
            <a:r>
              <a:rPr lang="en-US" sz="1200" dirty="0"/>
              <a:t>1- Start your mind map</a:t>
            </a:r>
          </a:p>
          <a:p>
            <a:r>
              <a:rPr lang="en-US" sz="1200" dirty="0"/>
              <a:t>2- Your wish list</a:t>
            </a:r>
          </a:p>
          <a:p>
            <a:r>
              <a:rPr lang="en-US" sz="1200" dirty="0"/>
              <a:t>3- Your succession plan</a:t>
            </a:r>
          </a:p>
          <a:p>
            <a:pPr marL="0" indent="0">
              <a:buNone/>
            </a:pPr>
            <a:r>
              <a:rPr lang="en-US" sz="2400" dirty="0"/>
              <a:t>4- Be aware…</a:t>
            </a:r>
          </a:p>
          <a:p>
            <a:pPr marL="0" indent="0">
              <a:buNone/>
            </a:pPr>
            <a:r>
              <a:rPr lang="en-US" sz="2400" i="1" dirty="0"/>
              <a:t>5- Life is set up.</a:t>
            </a:r>
          </a:p>
          <a:p>
            <a:pPr marL="0" indent="0">
              <a:buNone/>
            </a:pPr>
            <a:r>
              <a:rPr lang="en-US" sz="2400" b="1" dirty="0"/>
              <a:t>6- What is your punchline?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988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one line at a time*</a:t>
            </a:r>
          </a:p>
          <a:p>
            <a:endParaRPr lang="en-US" dirty="0"/>
          </a:p>
          <a:p>
            <a:r>
              <a:rPr lang="en-US" sz="1200" dirty="0"/>
              <a:t>1- Start your mind map</a:t>
            </a:r>
          </a:p>
          <a:p>
            <a:r>
              <a:rPr lang="en-US" sz="1200" dirty="0"/>
              <a:t>2- Your wish list</a:t>
            </a:r>
          </a:p>
          <a:p>
            <a:r>
              <a:rPr lang="en-US" sz="1200" dirty="0"/>
              <a:t>3- Your succession plan</a:t>
            </a:r>
          </a:p>
          <a:p>
            <a:pPr marL="0" indent="0">
              <a:buNone/>
            </a:pPr>
            <a:r>
              <a:rPr lang="en-US" sz="2400" dirty="0"/>
              <a:t>4- Be aware…</a:t>
            </a:r>
          </a:p>
          <a:p>
            <a:pPr marL="0" indent="0">
              <a:buNone/>
            </a:pPr>
            <a:r>
              <a:rPr lang="en-US" sz="2400" i="1" dirty="0"/>
              <a:t>5- Life is set up.</a:t>
            </a:r>
          </a:p>
          <a:p>
            <a:pPr marL="0" indent="0">
              <a:buNone/>
            </a:pPr>
            <a:r>
              <a:rPr lang="en-US" sz="2400" b="1" dirty="0"/>
              <a:t>6- What is your punchline?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1949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one line at a time*</a:t>
            </a:r>
          </a:p>
          <a:p>
            <a:endParaRPr lang="en-US" dirty="0"/>
          </a:p>
          <a:p>
            <a:r>
              <a:rPr lang="en-US" sz="1200" dirty="0"/>
              <a:t>1- Start your mind map</a:t>
            </a:r>
          </a:p>
          <a:p>
            <a:r>
              <a:rPr lang="en-US" sz="1200" dirty="0"/>
              <a:t>2- Your wish list</a:t>
            </a:r>
          </a:p>
          <a:p>
            <a:r>
              <a:rPr lang="en-US" sz="1200" dirty="0"/>
              <a:t>3- Your succession plan</a:t>
            </a:r>
          </a:p>
          <a:p>
            <a:pPr marL="0" indent="0">
              <a:buNone/>
            </a:pPr>
            <a:r>
              <a:rPr lang="en-US" sz="2400" dirty="0"/>
              <a:t>4- Be aware…</a:t>
            </a:r>
          </a:p>
          <a:p>
            <a:pPr marL="0" indent="0">
              <a:buNone/>
            </a:pPr>
            <a:r>
              <a:rPr lang="en-US" sz="2400" i="1" dirty="0"/>
              <a:t>5- Life is set up.</a:t>
            </a:r>
          </a:p>
          <a:p>
            <a:pPr marL="0" indent="0">
              <a:buNone/>
            </a:pPr>
            <a:r>
              <a:rPr lang="en-US" sz="2400" b="1" dirty="0"/>
              <a:t>6- What is your punchline?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966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one line at a time*</a:t>
            </a:r>
          </a:p>
          <a:p>
            <a:endParaRPr lang="en-US" dirty="0"/>
          </a:p>
          <a:p>
            <a:r>
              <a:rPr lang="en-US" sz="1200" dirty="0"/>
              <a:t>1- Start your mind map</a:t>
            </a:r>
          </a:p>
          <a:p>
            <a:r>
              <a:rPr lang="en-US" sz="1200" dirty="0"/>
              <a:t>2- Your wish list</a:t>
            </a:r>
          </a:p>
          <a:p>
            <a:r>
              <a:rPr lang="en-US" sz="1200" dirty="0"/>
              <a:t>3- Your succession plan</a:t>
            </a:r>
          </a:p>
          <a:p>
            <a:pPr marL="0" indent="0">
              <a:buNone/>
            </a:pPr>
            <a:r>
              <a:rPr lang="en-US" sz="2400" dirty="0"/>
              <a:t>4- Be aware…</a:t>
            </a:r>
          </a:p>
          <a:p>
            <a:pPr marL="0" indent="0">
              <a:buNone/>
            </a:pPr>
            <a:r>
              <a:rPr lang="en-US" sz="2400" i="1" dirty="0"/>
              <a:t>5- Life is set up.</a:t>
            </a:r>
          </a:p>
          <a:p>
            <a:pPr marL="0" indent="0">
              <a:buNone/>
            </a:pPr>
            <a:r>
              <a:rPr lang="en-US" sz="2400" b="1" dirty="0"/>
              <a:t>6- What is your punchline?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461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one line at a time*</a:t>
            </a:r>
          </a:p>
          <a:p>
            <a:endParaRPr lang="en-US" dirty="0"/>
          </a:p>
          <a:p>
            <a:r>
              <a:rPr lang="en-US" sz="1200" dirty="0"/>
              <a:t>1- Start your mind map</a:t>
            </a:r>
          </a:p>
          <a:p>
            <a:r>
              <a:rPr lang="en-US" sz="1200" dirty="0"/>
              <a:t>2- Your wish list</a:t>
            </a:r>
          </a:p>
          <a:p>
            <a:r>
              <a:rPr lang="en-US" sz="1200" dirty="0"/>
              <a:t>3- Your succession plan</a:t>
            </a:r>
          </a:p>
          <a:p>
            <a:pPr marL="0" indent="0">
              <a:buNone/>
            </a:pPr>
            <a:r>
              <a:rPr lang="en-US" sz="2400" dirty="0"/>
              <a:t>4- Be aware…</a:t>
            </a:r>
          </a:p>
          <a:p>
            <a:pPr marL="0" indent="0">
              <a:buNone/>
            </a:pPr>
            <a:r>
              <a:rPr lang="en-US" sz="2400" i="1" dirty="0"/>
              <a:t>5- Life is set up.</a:t>
            </a:r>
          </a:p>
          <a:p>
            <a:pPr marL="0" indent="0">
              <a:buNone/>
            </a:pPr>
            <a:r>
              <a:rPr lang="en-US" sz="2400" b="1" dirty="0"/>
              <a:t>6- What is your punchline?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775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*Click to reveal one line at a time*</a:t>
            </a:r>
          </a:p>
          <a:p>
            <a:endParaRPr lang="en-US" dirty="0"/>
          </a:p>
          <a:p>
            <a:r>
              <a:rPr lang="en-US" sz="1200" dirty="0"/>
              <a:t>1- Start your mind map</a:t>
            </a:r>
          </a:p>
          <a:p>
            <a:r>
              <a:rPr lang="en-US" sz="1200" dirty="0"/>
              <a:t>2- Your wish list</a:t>
            </a:r>
          </a:p>
          <a:p>
            <a:r>
              <a:rPr lang="en-US" sz="1200" dirty="0"/>
              <a:t>3- Your succession plan</a:t>
            </a:r>
          </a:p>
          <a:p>
            <a:pPr marL="0" indent="0">
              <a:buNone/>
            </a:pPr>
            <a:r>
              <a:rPr lang="en-US" sz="2400" dirty="0"/>
              <a:t>4- Be aware…</a:t>
            </a:r>
          </a:p>
          <a:p>
            <a:pPr marL="0" indent="0">
              <a:buNone/>
            </a:pPr>
            <a:r>
              <a:rPr lang="en-US" sz="2400" i="1" dirty="0"/>
              <a:t>5- Life is set up.</a:t>
            </a:r>
          </a:p>
          <a:p>
            <a:pPr marL="0" indent="0">
              <a:buNone/>
            </a:pPr>
            <a:r>
              <a:rPr lang="en-US" sz="2400" b="1" dirty="0"/>
              <a:t>6- What is your punchline?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943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</a:rPr>
              <a:t>TOOLS TO FIGURE OUT THE CORRECT COURSE FOR YOUR EXIT STRATEGY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5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BE AWARE OF YOURSELF, YOUR BUSINESS, AND THE WORLD.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554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YOUR BUSINESS SHOULD BE ORGANIZED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62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HOW YOUR LIFE AND BUSINESS CAN BE IN HARMONY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919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</a:rPr>
              <a:t>BUT THIS IS ABOUT YOU AND WHAT’S RIGHT FOR YOU.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32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Confident about making the right decision as time goes on. Understand that no decision is final because things do change.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57102-A56A-4E5D-931C-F81CAFF50D1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97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13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97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68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11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38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9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17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4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81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5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46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9789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C5398-C628-478A-822A-BE6CBC515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9235" y="1005839"/>
            <a:ext cx="3511233" cy="3779995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ea typeface="Roboto" panose="02000000000000000000" pitchFamily="2" charset="0"/>
              </a:rPr>
              <a:t>THE FINAL FRONTIER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30D41-D3A4-4CFC-91DC-62E6A5AE5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9234" y="3811550"/>
            <a:ext cx="3511233" cy="1147054"/>
          </a:xfrm>
        </p:spPr>
        <p:txBody>
          <a:bodyPr anchor="t">
            <a:normAutofit/>
          </a:bodyPr>
          <a:lstStyle/>
          <a:p>
            <a:pPr algn="ctr"/>
            <a:r>
              <a:rPr lang="en-US" sz="2000" b="1" dirty="0"/>
              <a:t>Presented By: </a:t>
            </a:r>
          </a:p>
          <a:p>
            <a:pPr algn="ctr"/>
            <a:r>
              <a:rPr lang="en-US" sz="2000" dirty="0"/>
              <a:t>Stephen Hamer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FD3043-02B3-4F91-A2CB-FF01D76F3F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88" r="19088"/>
          <a:stretch/>
        </p:blipFill>
        <p:spPr>
          <a:xfrm>
            <a:off x="20" y="10"/>
            <a:ext cx="7537685" cy="685799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3F33EC60-13FB-F28B-E2CC-CF6584E83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743" y="2041540"/>
            <a:ext cx="4608238" cy="277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8736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2561495"/>
            <a:ext cx="4023360" cy="136807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You’ll Know:</a:t>
            </a:r>
            <a:b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AWARE</a:t>
            </a:r>
          </a:p>
        </p:txBody>
      </p:sp>
    </p:spTree>
    <p:extLst>
      <p:ext uri="{BB962C8B-B14F-4D97-AF65-F5344CB8AC3E}">
        <p14:creationId xmlns:p14="http://schemas.microsoft.com/office/powerpoint/2010/main" val="3358163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2651677"/>
            <a:ext cx="4023360" cy="127789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You’ll Know:</a:t>
            </a:r>
            <a:b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WELL-ORGANIZED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6111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2933205"/>
            <a:ext cx="4023360" cy="9963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You’ll Know:</a:t>
            </a:r>
            <a:b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THE RIGHT BALANCE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08628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8" y="10"/>
            <a:ext cx="1219198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1122363"/>
            <a:ext cx="4023360" cy="28072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You’ll </a:t>
            </a:r>
            <a:r>
              <a:rPr 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Have:</a:t>
            </a:r>
            <a:b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TOOLS TO GET YOU ORGANIZED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9858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person in a suit pointing at the camera&#10;&#10;Description automatically generated with low confidence">
            <a:extLst>
              <a:ext uri="{FF2B5EF4-FFF2-40B4-BE49-F238E27FC236}">
                <a16:creationId xmlns:a16="http://schemas.microsoft.com/office/drawing/2014/main" id="{C6C7CED1-4C6B-F4B8-5F9C-6928E95A3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87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6079" y="1122363"/>
            <a:ext cx="5325881" cy="28087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You’ll </a:t>
            </a:r>
            <a:r>
              <a:rPr lang="en-US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Feel: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CONFIDENT ABOUT MAKING THE RIGHT DECISIONS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7214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6079" y="1122363"/>
            <a:ext cx="5325881" cy="28087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Question: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is the right time to retire?</a:t>
            </a:r>
            <a:endParaRPr 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9344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8" y="10"/>
            <a:ext cx="12191982" cy="68579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6079" y="1122363"/>
            <a:ext cx="5325881" cy="28087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You Engaged?</a:t>
            </a:r>
            <a:b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of Service</a:t>
            </a:r>
            <a:endParaRPr 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2056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person wearing headphones&#10;&#10;Description automatically generated with medium confidence">
            <a:extLst>
              <a:ext uri="{FF2B5EF4-FFF2-40B4-BE49-F238E27FC236}">
                <a16:creationId xmlns:a16="http://schemas.microsoft.com/office/drawing/2014/main" id="{19F3B543-3A3A-9170-BFD9-BB7463E792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3" y="-22"/>
            <a:ext cx="12191997" cy="685802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397938" y="1397930"/>
            <a:ext cx="6858003" cy="4062128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37374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135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1561" y="548640"/>
            <a:ext cx="5325881" cy="280870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>
              <a:lnSpc>
                <a:spcPct val="90000"/>
              </a:lnSpc>
            </a:pPr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Business…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1C391D-84FE-4C99-A88D-20353AFDFC07}"/>
              </a:ext>
            </a:extLst>
          </p:cNvPr>
          <p:cNvSpPr txBox="1">
            <a:spLocks/>
          </p:cNvSpPr>
          <p:nvPr/>
        </p:nvSpPr>
        <p:spPr>
          <a:xfrm>
            <a:off x="6511561" y="1795064"/>
            <a:ext cx="5325881" cy="28087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36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does it need to be successful?</a:t>
            </a:r>
            <a:endParaRPr lang="en-US" sz="4000" b="1" cap="none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3408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person holding a briefcase&#10;&#10;Description automatically generated with low confidence">
            <a:extLst>
              <a:ext uri="{FF2B5EF4-FFF2-40B4-BE49-F238E27FC236}">
                <a16:creationId xmlns:a16="http://schemas.microsoft.com/office/drawing/2014/main" id="{EFB68D51-F5DD-3073-94A9-363DCF6EFB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05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picture containing text, outdoor&#10;&#10;Description automatically generated">
            <a:extLst>
              <a:ext uri="{FF2B5EF4-FFF2-40B4-BE49-F238E27FC236}">
                <a16:creationId xmlns:a16="http://schemas.microsoft.com/office/drawing/2014/main" id="{440B8261-A421-F91F-371B-703700C5F7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638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 descr="A silhouette of a person standing in front of a bright light&#10;&#10;Description automatically generated with low confidence">
            <a:extLst>
              <a:ext uri="{FF2B5EF4-FFF2-40B4-BE49-F238E27FC236}">
                <a16:creationId xmlns:a16="http://schemas.microsoft.com/office/drawing/2014/main" id="{A1F7CA86-9B4F-E2B7-993A-35F05399A4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39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EEA192-1E90-ABCF-260B-4AE0FAB90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200" y="2178477"/>
            <a:ext cx="9998580" cy="180745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WILL YOU FIND THE RIGHT BALANCE?</a:t>
            </a:r>
          </a:p>
        </p:txBody>
      </p:sp>
    </p:spTree>
    <p:extLst>
      <p:ext uri="{BB962C8B-B14F-4D97-AF65-F5344CB8AC3E}">
        <p14:creationId xmlns:p14="http://schemas.microsoft.com/office/powerpoint/2010/main" val="320626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A1F7CA86-9B4F-E2B7-993A-35F05399A4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39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EEA192-1E90-ABCF-260B-4AE0FAB90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6456" y="2178477"/>
            <a:ext cx="4944561" cy="191750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MUCH TIME WILL YOU TAKE OFF?</a:t>
            </a:r>
          </a:p>
        </p:txBody>
      </p:sp>
    </p:spTree>
    <p:extLst>
      <p:ext uri="{BB962C8B-B14F-4D97-AF65-F5344CB8AC3E}">
        <p14:creationId xmlns:p14="http://schemas.microsoft.com/office/powerpoint/2010/main" val="97937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B8DD2392-397B-48BF-BEFA-EA1FB881C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44 Man Lying On Sofa Eating Illustrations &amp; Clip Art - iStock">
            <a:extLst>
              <a:ext uri="{FF2B5EF4-FFF2-40B4-BE49-F238E27FC236}">
                <a16:creationId xmlns:a16="http://schemas.microsoft.com/office/drawing/2014/main" id="{81CD3460-617C-EFAF-5C53-8DFB7ECCC0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4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3" b="26645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9917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19" y="-147772"/>
            <a:ext cx="12191980" cy="68579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1C391D-84FE-4C99-A88D-20353AFDFC07}"/>
              </a:ext>
            </a:extLst>
          </p:cNvPr>
          <p:cNvSpPr txBox="1">
            <a:spLocks/>
          </p:cNvSpPr>
          <p:nvPr/>
        </p:nvSpPr>
        <p:spPr>
          <a:xfrm>
            <a:off x="5811140" y="0"/>
            <a:ext cx="5574749" cy="28087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cap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EVOLUTION WENT THROUGH AN ARC:</a:t>
            </a:r>
            <a:endParaRPr lang="en-US" sz="4000" b="1" cap="none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5DFBF-0B2A-A140-F582-624B78FE3385}"/>
              </a:ext>
            </a:extLst>
          </p:cNvPr>
          <p:cNvSpPr txBox="1"/>
          <p:nvPr/>
        </p:nvSpPr>
        <p:spPr>
          <a:xfrm>
            <a:off x="5811140" y="3085764"/>
            <a:ext cx="53925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Turned 50: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Shaved Mustache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No More Weekends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006BD0-DEBB-BCF1-7BE9-261025732726}"/>
              </a:ext>
            </a:extLst>
          </p:cNvPr>
          <p:cNvSpPr txBox="1"/>
          <p:nvPr/>
        </p:nvSpPr>
        <p:spPr>
          <a:xfrm>
            <a:off x="5811139" y="4216229"/>
            <a:ext cx="539256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Illness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Assistant Diagnosed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Partner Diagnosed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</a:rPr>
              <a:t>Jean Diagnosed (Aug. 04’)</a:t>
            </a:r>
          </a:p>
        </p:txBody>
      </p:sp>
    </p:spTree>
    <p:extLst>
      <p:ext uri="{BB962C8B-B14F-4D97-AF65-F5344CB8AC3E}">
        <p14:creationId xmlns:p14="http://schemas.microsoft.com/office/powerpoint/2010/main" val="3656602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9" y="-147772"/>
            <a:ext cx="12191980" cy="68579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1C391D-84FE-4C99-A88D-20353AFDFC07}"/>
              </a:ext>
            </a:extLst>
          </p:cNvPr>
          <p:cNvSpPr txBox="1">
            <a:spLocks/>
          </p:cNvSpPr>
          <p:nvPr/>
        </p:nvSpPr>
        <p:spPr>
          <a:xfrm>
            <a:off x="5811140" y="0"/>
            <a:ext cx="5574749" cy="3865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defTabSz="457200">
              <a:lnSpc>
                <a:spcPct val="150000"/>
              </a:lnSpc>
              <a:spcBef>
                <a:spcPct val="0"/>
              </a:spcBef>
              <a:buNone/>
              <a:defRPr sz="3200" b="0" cap="all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/>
              <a:t>THIS CHANGED </a:t>
            </a:r>
            <a:r>
              <a:rPr lang="en-US" sz="6000" dirty="0"/>
              <a:t>EVERYTHING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439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sky, outdoor, water, person&#10;&#10;Description automatically generated">
            <a:extLst>
              <a:ext uri="{FF2B5EF4-FFF2-40B4-BE49-F238E27FC236}">
                <a16:creationId xmlns:a16="http://schemas.microsoft.com/office/drawing/2014/main" id="{4036E2AB-1325-7227-B112-44835C7956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39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056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erson sitting at a desk looking at a phone&#10;&#10;Description automatically generated with low confidence">
            <a:extLst>
              <a:ext uri="{FF2B5EF4-FFF2-40B4-BE49-F238E27FC236}">
                <a16:creationId xmlns:a16="http://schemas.microsoft.com/office/drawing/2014/main" id="{96DB6417-8562-6246-E310-99D40CB44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3" y="-22"/>
            <a:ext cx="12191997" cy="6858022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65780-83E5-ABB9-3714-AE7AF001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301" y="1122363"/>
            <a:ext cx="5423659" cy="2306637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Mess Leads to Stress</a:t>
            </a:r>
          </a:p>
        </p:txBody>
      </p:sp>
    </p:spTree>
    <p:extLst>
      <p:ext uri="{BB962C8B-B14F-4D97-AF65-F5344CB8AC3E}">
        <p14:creationId xmlns:p14="http://schemas.microsoft.com/office/powerpoint/2010/main" val="22534312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DB6417-8562-6246-E310-99D40CB44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" y="-10"/>
            <a:ext cx="12191997" cy="6857998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65780-83E5-ABB9-3714-AE7AF001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1122363"/>
            <a:ext cx="4023360" cy="2807208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Organized</a:t>
            </a:r>
            <a:endParaRPr lang="en-US" sz="3200" dirty="0">
              <a:solidFill>
                <a:schemeClr val="bg1"/>
              </a:solidFill>
              <a:effectLst>
                <a:glow rad="10668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5533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DB6417-8562-6246-E310-99D40CB44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3" y="-10"/>
            <a:ext cx="12191997" cy="6857998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65780-83E5-ABB9-3714-AE7AF001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7491" y="1685717"/>
            <a:ext cx="4584469" cy="280720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Gradual Change</a:t>
            </a:r>
            <a:b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b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Sudden change</a:t>
            </a:r>
          </a:p>
        </p:txBody>
      </p:sp>
    </p:spTree>
    <p:extLst>
      <p:ext uri="{BB962C8B-B14F-4D97-AF65-F5344CB8AC3E}">
        <p14:creationId xmlns:p14="http://schemas.microsoft.com/office/powerpoint/2010/main" val="830842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1" name="Picture 30" descr="A planet in space&#10;&#10;Description automatically generated with low confidence">
            <a:extLst>
              <a:ext uri="{FF2B5EF4-FFF2-40B4-BE49-F238E27FC236}">
                <a16:creationId xmlns:a16="http://schemas.microsoft.com/office/drawing/2014/main" id="{A1F7CA86-9B4F-E2B7-993A-35F05399A4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0"/>
                </a:schemeClr>
              </a:gs>
              <a:gs pos="50000">
                <a:schemeClr val="tx2">
                  <a:alpha val="35000"/>
                </a:schemeClr>
              </a:gs>
              <a:gs pos="100000">
                <a:schemeClr val="tx2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EEA192-1E90-ABCF-260B-4AE0FAB90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10905059" cy="33303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LEAVE AS LITTLE TO CHANCE AS POSSIBLE</a:t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4E5597F-CE67-4085-9548-E6A8036DA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93881" y="4035362"/>
            <a:ext cx="5404237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934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DB6417-8562-6246-E310-99D40CB44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3" y="-10"/>
            <a:ext cx="12191997" cy="6857998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65780-83E5-ABB9-3714-AE7AF001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4264" y="1347994"/>
            <a:ext cx="4584469" cy="280720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effectLst>
                  <a:glow rad="10668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keep track?</a:t>
            </a:r>
          </a:p>
        </p:txBody>
      </p:sp>
    </p:spTree>
    <p:extLst>
      <p:ext uri="{BB962C8B-B14F-4D97-AF65-F5344CB8AC3E}">
        <p14:creationId xmlns:p14="http://schemas.microsoft.com/office/powerpoint/2010/main" val="208122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Content Placeholder 5" descr="A picture containing text, person, person, standing&#10;&#10;Description automatically generated">
            <a:extLst>
              <a:ext uri="{FF2B5EF4-FFF2-40B4-BE49-F238E27FC236}">
                <a16:creationId xmlns:a16="http://schemas.microsoft.com/office/drawing/2014/main" id="{8037357A-8A7B-0DAC-F824-2306CCCEDC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9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6E5188C3-3149-36CF-8596-383F64C145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b="12000"/>
          <a:stretch/>
        </p:blipFill>
        <p:spPr>
          <a:xfrm>
            <a:off x="1778435" y="1000370"/>
            <a:ext cx="10413565" cy="58576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74EDFE-E177-960D-44E7-1482C7504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182" y="1122363"/>
            <a:ext cx="5197138" cy="280720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dirty="0">
                <a:solidFill>
                  <a:schemeClr val="accent5">
                    <a:lumMod val="50000"/>
                  </a:schemeClr>
                </a:solidFill>
              </a:rPr>
              <a:t>Mind Maps</a:t>
            </a:r>
          </a:p>
        </p:txBody>
      </p:sp>
    </p:spTree>
    <p:extLst>
      <p:ext uri="{BB962C8B-B14F-4D97-AF65-F5344CB8AC3E}">
        <p14:creationId xmlns:p14="http://schemas.microsoft.com/office/powerpoint/2010/main" val="21329954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2269708D-D8ED-5630-36E9-0FDFB63124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b="12000"/>
          <a:stretch/>
        </p:blipFill>
        <p:spPr>
          <a:xfrm>
            <a:off x="1778435" y="1000370"/>
            <a:ext cx="10413565" cy="58576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74EDFE-E177-960D-44E7-1482C7504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3" y="2025396"/>
            <a:ext cx="5945213" cy="240634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000" cap="none" dirty="0">
                <a:solidFill>
                  <a:schemeClr val="accent5">
                    <a:lumMod val="50000"/>
                  </a:schemeClr>
                </a:solidFill>
              </a:rPr>
              <a:t>A mind map is an easy way to brainstorm thoughts organically without worrying about order and structure. </a:t>
            </a:r>
          </a:p>
        </p:txBody>
      </p:sp>
    </p:spTree>
    <p:extLst>
      <p:ext uri="{BB962C8B-B14F-4D97-AF65-F5344CB8AC3E}">
        <p14:creationId xmlns:p14="http://schemas.microsoft.com/office/powerpoint/2010/main" val="1449366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5">
            <a:extLst>
              <a:ext uri="{FF2B5EF4-FFF2-40B4-BE49-F238E27FC236}">
                <a16:creationId xmlns:a16="http://schemas.microsoft.com/office/drawing/2014/main" id="{66224C65-A7A7-A275-EA3F-D245C32268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b="12000"/>
          <a:stretch/>
        </p:blipFill>
        <p:spPr>
          <a:xfrm>
            <a:off x="1778435" y="994508"/>
            <a:ext cx="10413565" cy="58576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74EDFE-E177-960D-44E7-1482C7504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3" y="2025396"/>
            <a:ext cx="5945213" cy="240634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000" cap="none" dirty="0">
                <a:solidFill>
                  <a:schemeClr val="accent5">
                    <a:lumMod val="50000"/>
                  </a:schemeClr>
                </a:solidFill>
              </a:rPr>
              <a:t>It allows you to visually structure your ideas to help with analysis and recall.</a:t>
            </a:r>
          </a:p>
        </p:txBody>
      </p:sp>
    </p:spTree>
    <p:extLst>
      <p:ext uri="{BB962C8B-B14F-4D97-AF65-F5344CB8AC3E}">
        <p14:creationId xmlns:p14="http://schemas.microsoft.com/office/powerpoint/2010/main" val="1217836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2B820C74-57A5-9CBE-5C95-55AD5EFA92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00" b="12000"/>
          <a:stretch/>
        </p:blipFill>
        <p:spPr>
          <a:xfrm>
            <a:off x="1778435" y="1000370"/>
            <a:ext cx="10413565" cy="585763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74EDFE-E177-960D-44E7-1482C7504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3" y="2025396"/>
            <a:ext cx="5945213" cy="177718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000" cap="none" dirty="0">
                <a:solidFill>
                  <a:schemeClr val="accent5">
                    <a:lumMod val="50000"/>
                  </a:schemeClr>
                </a:solidFill>
              </a:rPr>
              <a:t>KEEPS THINGS CLEAR.</a:t>
            </a:r>
          </a:p>
        </p:txBody>
      </p:sp>
    </p:spTree>
    <p:extLst>
      <p:ext uri="{BB962C8B-B14F-4D97-AF65-F5344CB8AC3E}">
        <p14:creationId xmlns:p14="http://schemas.microsoft.com/office/powerpoint/2010/main" val="3265065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reptile, turtle, outdoor, close&#10;&#10;Description automatically generated">
            <a:extLst>
              <a:ext uri="{FF2B5EF4-FFF2-40B4-BE49-F238E27FC236}">
                <a16:creationId xmlns:a16="http://schemas.microsoft.com/office/drawing/2014/main" id="{3D6C13D0-F10B-C151-78C7-45E225A173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39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8B7343-EC0C-0F63-C1EB-C4C7B931B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1" y="4727173"/>
            <a:ext cx="7985759" cy="8688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WORKS LIKE YOUR BRAIN</a:t>
            </a:r>
          </a:p>
        </p:txBody>
      </p:sp>
    </p:spTree>
    <p:extLst>
      <p:ext uri="{BB962C8B-B14F-4D97-AF65-F5344CB8AC3E}">
        <p14:creationId xmlns:p14="http://schemas.microsoft.com/office/powerpoint/2010/main" val="23275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reptile, turtle, outdoor, close&#10;&#10;Description automatically generated">
            <a:extLst>
              <a:ext uri="{FF2B5EF4-FFF2-40B4-BE49-F238E27FC236}">
                <a16:creationId xmlns:a16="http://schemas.microsoft.com/office/drawing/2014/main" id="{3D6C13D0-F10B-C151-78C7-45E225A173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39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8B7343-EC0C-0F63-C1EB-C4C7B931B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1" y="4727173"/>
            <a:ext cx="7985759" cy="8688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organized</a:t>
            </a:r>
          </a:p>
        </p:txBody>
      </p:sp>
    </p:spTree>
    <p:extLst>
      <p:ext uri="{BB962C8B-B14F-4D97-AF65-F5344CB8AC3E}">
        <p14:creationId xmlns:p14="http://schemas.microsoft.com/office/powerpoint/2010/main" val="125208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CAA30-3E91-A99F-0C72-1FE9285E8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3C9DF-037F-B764-5AF2-336197195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5C9C8C-090D-62EA-20F7-34AFCCEB2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0314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64" name="Rectangle 63">
            <a:extLst>
              <a:ext uri="{FF2B5EF4-FFF2-40B4-BE49-F238E27FC236}">
                <a16:creationId xmlns:a16="http://schemas.microsoft.com/office/drawing/2014/main" id="{2FB82883-1DC0-4BE1-A607-009095F335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D6C13D0-F10B-C151-78C7-45E225A173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1"/>
            <a:ext cx="12191980" cy="6857988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9FA98EAA-A866-4C95-A2A8-44E46FBAD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56000">
                <a:schemeClr val="tx1">
                  <a:alpha val="39000"/>
                </a:schemeClr>
              </a:gs>
              <a:gs pos="100000">
                <a:schemeClr val="tx1">
                  <a:alpha val="80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8B7343-EC0C-0F63-C1EB-C4C7B931B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3121" y="4727173"/>
            <a:ext cx="7985759" cy="86882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connections</a:t>
            </a:r>
          </a:p>
        </p:txBody>
      </p:sp>
    </p:spTree>
    <p:extLst>
      <p:ext uri="{BB962C8B-B14F-4D97-AF65-F5344CB8AC3E}">
        <p14:creationId xmlns:p14="http://schemas.microsoft.com/office/powerpoint/2010/main" val="168468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FF086CC1-CEC3-0B6B-919D-9D3D2C4386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137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C1FA8F66-3B85-411D-A2A6-A50DF3026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3809BEB-1AF3-9167-A181-66B14CCD14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001"/>
          <a:stretch/>
        </p:blipFill>
        <p:spPr>
          <a:xfrm>
            <a:off x="3113685" y="502920"/>
            <a:ext cx="5970723" cy="3562768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4179E790-E691-4202-B7FA-62924FC8D1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234" y="4219240"/>
            <a:ext cx="11301984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65EE0A0-4DA6-4AA2-A475-14DB03C55A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234" y="4365523"/>
            <a:ext cx="11303626" cy="2045243"/>
          </a:xfrm>
          <a:prstGeom prst="rect">
            <a:avLst/>
          </a:prstGeom>
          <a:solidFill>
            <a:srgbClr val="465359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A9613B-627E-26AA-9C39-9087AC40E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361967"/>
            <a:ext cx="10965141" cy="19931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100" dirty="0">
                <a:solidFill>
                  <a:srgbClr val="FFFFFF"/>
                </a:solidFill>
              </a:rPr>
              <a:t>Access Materials here:</a:t>
            </a:r>
            <a:br>
              <a:rPr lang="en-US" sz="3100" dirty="0">
                <a:solidFill>
                  <a:srgbClr val="FFFFFF"/>
                </a:solidFill>
              </a:rPr>
            </a:br>
            <a:r>
              <a:rPr lang="en-US" sz="3100" b="1" dirty="0">
                <a:solidFill>
                  <a:srgbClr val="FFFFFF"/>
                </a:solidFill>
              </a:rPr>
              <a:t>Billgoodmarketing.com/ac22</a:t>
            </a:r>
            <a:endParaRPr lang="en-US" sz="19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6489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7C427EA3-1645-4B27-A5C2-55E8E24C6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85CDBF6-7B87-4A58-92CA-E887CA36A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BFF2B2E-1CF1-403F-BB44-3F9C3E7F6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D8B4D3C-0DE0-43B9-B032-32B536B96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745DF4A6-317A-9C47-865C-1B7322D700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6813" b="8103"/>
          <a:stretch/>
        </p:blipFill>
        <p:spPr>
          <a:xfrm>
            <a:off x="931166" y="1433747"/>
            <a:ext cx="6518800" cy="4284636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707788D3-E467-4E25-A5E9-FD41795BD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601200"/>
            <a:ext cx="3703320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A9613B-627E-26AA-9C39-9087AC40E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500">
                <a:solidFill>
                  <a:srgbClr val="FFFFFF"/>
                </a:solidFill>
              </a:rPr>
              <a:t>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42764905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2075A-0962-D210-C9AE-A63E71DFC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BB3E8-F46E-438B-AE8F-29E420005F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1CFD279-F80D-76A8-A119-8508396B9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69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9622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87" name="Rectangle 86">
            <a:extLst>
              <a:ext uri="{FF2B5EF4-FFF2-40B4-BE49-F238E27FC236}">
                <a16:creationId xmlns:a16="http://schemas.microsoft.com/office/drawing/2014/main" id="{EEA2DC21-E0AF-40D8-B5CC-1F09F360C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11B00EC-2A63-48AE-A5DD-6DA6FB7E2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F26DB80-66EC-6F2A-95C3-95F23E303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242" y="813129"/>
            <a:ext cx="10545445" cy="450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ectangle 90">
            <a:extLst>
              <a:ext uri="{FF2B5EF4-FFF2-40B4-BE49-F238E27FC236}">
                <a16:creationId xmlns:a16="http://schemas.microsoft.com/office/drawing/2014/main" id="{C1E4057D-EAC3-4537-95F1-BAECA5945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3B44B6CB-4352-43A0-A5FE-AD317DD5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360243-A4A8-EDAC-D35B-E7555C113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4610099"/>
            <a:ext cx="10993549" cy="1066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dirty="0"/>
              <a:t>My retirement</a:t>
            </a:r>
          </a:p>
        </p:txBody>
      </p:sp>
    </p:spTree>
    <p:extLst>
      <p:ext uri="{BB962C8B-B14F-4D97-AF65-F5344CB8AC3E}">
        <p14:creationId xmlns:p14="http://schemas.microsoft.com/office/powerpoint/2010/main" val="25304545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7E188C1E-8E29-646F-F590-F414810ECD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530890" y="600076"/>
            <a:ext cx="11125200" cy="625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781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23A72F6-19DE-2736-81F4-30FBF1847B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730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Content Placeholder 5" descr="A picture containing text, blackboard, electronics, display&#10;&#10;Description automatically generated">
            <a:extLst>
              <a:ext uri="{FF2B5EF4-FFF2-40B4-BE49-F238E27FC236}">
                <a16:creationId xmlns:a16="http://schemas.microsoft.com/office/drawing/2014/main" id="{5EED9135-D4B6-3490-C2E8-D80F0BE53E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37678" y="983895"/>
            <a:ext cx="2907472" cy="4991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22042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BB120-E834-AA93-7B32-4979E40F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0"/>
            <a:ext cx="12191980" cy="685798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8793CB-87AD-70E7-AD61-72CDD4B8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6611" y="1250579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Audience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12124493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BB120-E834-AA93-7B32-4979E40F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0"/>
            <a:ext cx="12191980" cy="685798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8793CB-87AD-70E7-AD61-72CDD4B8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6611" y="1250579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Start your mind map</a:t>
            </a:r>
          </a:p>
        </p:txBody>
      </p:sp>
    </p:spTree>
    <p:extLst>
      <p:ext uri="{BB962C8B-B14F-4D97-AF65-F5344CB8AC3E}">
        <p14:creationId xmlns:p14="http://schemas.microsoft.com/office/powerpoint/2010/main" val="2617760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BB120-E834-AA93-7B32-4979E40F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0"/>
            <a:ext cx="12191980" cy="685798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8793CB-87AD-70E7-AD61-72CDD4B8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6611" y="1250579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Your Wish List</a:t>
            </a:r>
          </a:p>
        </p:txBody>
      </p:sp>
    </p:spTree>
    <p:extLst>
      <p:ext uri="{BB962C8B-B14F-4D97-AF65-F5344CB8AC3E}">
        <p14:creationId xmlns:p14="http://schemas.microsoft.com/office/powerpoint/2010/main" val="2060958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1" name="Picture 30" descr="A planet in space&#10;&#10;Description automatically generated with low confidence">
            <a:extLst>
              <a:ext uri="{FF2B5EF4-FFF2-40B4-BE49-F238E27FC236}">
                <a16:creationId xmlns:a16="http://schemas.microsoft.com/office/drawing/2014/main" id="{A1F7CA86-9B4F-E2B7-993A-35F05399A4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0"/>
                </a:schemeClr>
              </a:gs>
              <a:gs pos="50000">
                <a:schemeClr val="tx2">
                  <a:alpha val="35000"/>
                </a:schemeClr>
              </a:gs>
              <a:gs pos="100000">
                <a:schemeClr val="tx2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EEA192-1E90-ABCF-260B-4AE0FAB90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10905059" cy="33303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BUSINESS HAS CHANGED…</a:t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4E5597F-CE67-4085-9548-E6A8036DA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93881" y="4035362"/>
            <a:ext cx="5404237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70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BB120-E834-AA93-7B32-4979E40F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0"/>
            <a:ext cx="12191980" cy="685798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8793CB-87AD-70E7-AD61-72CDD4B8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0831" y="1250579"/>
            <a:ext cx="435914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Your 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succession plan</a:t>
            </a:r>
          </a:p>
        </p:txBody>
      </p:sp>
    </p:spTree>
    <p:extLst>
      <p:ext uri="{BB962C8B-B14F-4D97-AF65-F5344CB8AC3E}">
        <p14:creationId xmlns:p14="http://schemas.microsoft.com/office/powerpoint/2010/main" val="804883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BB120-E834-AA93-7B32-4979E40F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0"/>
            <a:ext cx="12191980" cy="685798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8793CB-87AD-70E7-AD61-72CDD4B8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6611" y="1250579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i="1" dirty="0">
                <a:solidFill>
                  <a:schemeClr val="bg1"/>
                </a:solidFill>
              </a:rPr>
              <a:t>Life is set up.</a:t>
            </a:r>
          </a:p>
        </p:txBody>
      </p:sp>
    </p:spTree>
    <p:extLst>
      <p:ext uri="{BB962C8B-B14F-4D97-AF65-F5344CB8AC3E}">
        <p14:creationId xmlns:p14="http://schemas.microsoft.com/office/powerpoint/2010/main" val="260284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BB120-E834-AA93-7B32-4979E40FC4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0" y="0"/>
            <a:ext cx="12191980" cy="685798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8793CB-87AD-70E7-AD61-72CDD4B8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6611" y="1250579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What is your punchline?</a:t>
            </a:r>
          </a:p>
        </p:txBody>
      </p:sp>
    </p:spTree>
    <p:extLst>
      <p:ext uri="{BB962C8B-B14F-4D97-AF65-F5344CB8AC3E}">
        <p14:creationId xmlns:p14="http://schemas.microsoft.com/office/powerpoint/2010/main" val="3742573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1" name="Picture 30" descr="A planet in space&#10;&#10;Description automatically generated with low confidence">
            <a:extLst>
              <a:ext uri="{FF2B5EF4-FFF2-40B4-BE49-F238E27FC236}">
                <a16:creationId xmlns:a16="http://schemas.microsoft.com/office/drawing/2014/main" id="{A1F7CA86-9B4F-E2B7-993A-35F05399A4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0"/>
                </a:schemeClr>
              </a:gs>
              <a:gs pos="50000">
                <a:schemeClr val="tx2">
                  <a:alpha val="35000"/>
                </a:schemeClr>
              </a:gs>
              <a:gs pos="100000">
                <a:schemeClr val="tx2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EEA192-1E90-ABCF-260B-4AE0FAB90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10905059" cy="33303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PEOPLE CHANGE…</a:t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4E5597F-CE67-4085-9548-E6A8036DA3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93881" y="4035362"/>
            <a:ext cx="5404237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11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05729A4-6F0F-4423-AD0C-EF27345E6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CB79E-F775-42E6-994C-D5FA8C17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AB5B94-95EF-4963-859C-1FA406D62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A rhino walking through a field&#10;&#10;Description automatically generated with low confidence">
            <a:extLst>
              <a:ext uri="{FF2B5EF4-FFF2-40B4-BE49-F238E27FC236}">
                <a16:creationId xmlns:a16="http://schemas.microsoft.com/office/drawing/2014/main" id="{754FF08A-F704-3AE3-C6C3-38AE365133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27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statue of a person&#10;&#10;Description automatically generated with medium confidence">
            <a:extLst>
              <a:ext uri="{FF2B5EF4-FFF2-40B4-BE49-F238E27FC236}">
                <a16:creationId xmlns:a16="http://schemas.microsoft.com/office/drawing/2014/main" id="{1D93B5EA-515A-AA09-5395-931C951CA8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-2" y="10"/>
            <a:ext cx="1219200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BC9F53-6A3A-3DCF-408A-76B51F2F9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488" y="1635082"/>
            <a:ext cx="7749116" cy="223102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400" cap="none" dirty="0">
                <a:solidFill>
                  <a:schemeClr val="tx1"/>
                </a:solidFill>
              </a:rPr>
              <a:t>“People complain that our days are few,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6A748C-EAF8-A49D-DD81-D9175D95E13C}"/>
              </a:ext>
            </a:extLst>
          </p:cNvPr>
          <p:cNvSpPr txBox="1">
            <a:spLocks/>
          </p:cNvSpPr>
          <p:nvPr/>
        </p:nvSpPr>
        <p:spPr>
          <a:xfrm>
            <a:off x="574488" y="-63680"/>
            <a:ext cx="5655395" cy="28072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Seneca once Said…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B6C8BE-6EBC-5386-5E1D-88F658638B4F}"/>
              </a:ext>
            </a:extLst>
          </p:cNvPr>
          <p:cNvSpPr txBox="1">
            <a:spLocks/>
          </p:cNvSpPr>
          <p:nvPr/>
        </p:nvSpPr>
        <p:spPr>
          <a:xfrm>
            <a:off x="574488" y="1691696"/>
            <a:ext cx="7467659" cy="22310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cap="none" dirty="0">
                <a:solidFill>
                  <a:schemeClr val="tx1"/>
                </a:solidFill>
              </a:rPr>
              <a:t>but live as if there is no end to them.”</a:t>
            </a:r>
          </a:p>
        </p:txBody>
      </p:sp>
    </p:spTree>
    <p:extLst>
      <p:ext uri="{BB962C8B-B14F-4D97-AF65-F5344CB8AC3E}">
        <p14:creationId xmlns:p14="http://schemas.microsoft.com/office/powerpoint/2010/main" val="51164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26E0BFB-CDF1-4990-8C11-AC849311E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F657AD-BF56-43BF-DCD1-2460963A7A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8" y="10"/>
            <a:ext cx="1219198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069A1F8-9BEB-4786-9694-FC48B2D75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788244" y="0"/>
            <a:ext cx="940375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0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B98347-63E3-D843-E824-CF6D98D72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2841753"/>
            <a:ext cx="4023360" cy="10878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dirty="0">
                <a:solidFill>
                  <a:schemeClr val="bg1"/>
                </a:solidFill>
              </a:rPr>
              <a:t>Tools?</a:t>
            </a:r>
          </a:p>
        </p:txBody>
      </p:sp>
    </p:spTree>
    <p:extLst>
      <p:ext uri="{BB962C8B-B14F-4D97-AF65-F5344CB8AC3E}">
        <p14:creationId xmlns:p14="http://schemas.microsoft.com/office/powerpoint/2010/main" val="230907778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Custom 10">
      <a:dk1>
        <a:srgbClr val="000000"/>
      </a:dk1>
      <a:lt1>
        <a:srgbClr val="FFFFFF"/>
      </a:lt1>
      <a:dk2>
        <a:srgbClr val="0490CB"/>
      </a:dk2>
      <a:lt2>
        <a:srgbClr val="F2F2F2"/>
      </a:lt2>
      <a:accent1>
        <a:srgbClr val="0490CB"/>
      </a:accent1>
      <a:accent2>
        <a:srgbClr val="F2F2F2"/>
      </a:accent2>
      <a:accent3>
        <a:srgbClr val="08658F"/>
      </a:accent3>
      <a:accent4>
        <a:srgbClr val="0490CB"/>
      </a:accent4>
      <a:accent5>
        <a:srgbClr val="646464"/>
      </a:accent5>
      <a:accent6>
        <a:srgbClr val="33B7F3"/>
      </a:accent6>
      <a:hlink>
        <a:srgbClr val="00B0F0"/>
      </a:hlink>
      <a:folHlink>
        <a:srgbClr val="646464"/>
      </a:folHlink>
    </a:clrScheme>
    <a:fontScheme name="BGM Font Style">
      <a:majorFont>
        <a:latin typeface="Montserrat SemiBold"/>
        <a:ea typeface=""/>
        <a:cs typeface=""/>
      </a:majorFont>
      <a:minorFont>
        <a:latin typeface="Roboto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C6403A-684A-431F-8F36-A24C99E286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455B2D-BAB7-438A-85DA-0266A24CB79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CDF95FD5-1F25-4FA5-84C8-2AB1AFB896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AdvisorCon 2022 PPTX</Template>
  <TotalTime>384</TotalTime>
  <Words>907</Words>
  <Application>Microsoft Office PowerPoint</Application>
  <PresentationFormat>Widescreen</PresentationFormat>
  <Paragraphs>179</Paragraphs>
  <Slides>52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9" baseType="lpstr">
      <vt:lpstr>Arial</vt:lpstr>
      <vt:lpstr>Calibri</vt:lpstr>
      <vt:lpstr>Gill Sans MT</vt:lpstr>
      <vt:lpstr>Montserrat SemiBold</vt:lpstr>
      <vt:lpstr>Roboto</vt:lpstr>
      <vt:lpstr>Wingdings 2</vt:lpstr>
      <vt:lpstr>DividendVTI</vt:lpstr>
      <vt:lpstr>THE FINAL FRONTIER</vt:lpstr>
      <vt:lpstr>PowerPoint Presentation</vt:lpstr>
      <vt:lpstr>LEAVE AS LITTLE TO CHANCE AS POSSIBLE </vt:lpstr>
      <vt:lpstr>PowerPoint Presentation</vt:lpstr>
      <vt:lpstr>BUSINESS HAS CHANGED… </vt:lpstr>
      <vt:lpstr>PEOPLE CHANGE… </vt:lpstr>
      <vt:lpstr>PowerPoint Presentation</vt:lpstr>
      <vt:lpstr>“People complain that our days are few, </vt:lpstr>
      <vt:lpstr>Tools?</vt:lpstr>
      <vt:lpstr>You’ll Know: BE AWARE</vt:lpstr>
      <vt:lpstr>You’ll Know: BE WELL-ORGANIZED</vt:lpstr>
      <vt:lpstr>You’ll Know: FIND THE RIGHT BALANCE</vt:lpstr>
      <vt:lpstr>You’ll Have: TOOLS TO GET YOU ORGANIZED</vt:lpstr>
      <vt:lpstr>PowerPoint Presentation</vt:lpstr>
      <vt:lpstr>You’ll Feel: CONFIDENT ABOUT MAKING THE RIGHT DECISIONS</vt:lpstr>
      <vt:lpstr>First Question: When is the right time to retire?</vt:lpstr>
      <vt:lpstr>Are You Engaged? Be of Service</vt:lpstr>
      <vt:lpstr>PowerPoint Presentation</vt:lpstr>
      <vt:lpstr>Your Business…</vt:lpstr>
      <vt:lpstr>PowerPoint Presentation</vt:lpstr>
      <vt:lpstr>HOW WILL YOU FIND THE RIGHT BALANCE?</vt:lpstr>
      <vt:lpstr>HOW MUCH TIME WILL YOU TAKE OFF?</vt:lpstr>
      <vt:lpstr>PowerPoint Presentation</vt:lpstr>
      <vt:lpstr>PowerPoint Presentation</vt:lpstr>
      <vt:lpstr>PowerPoint Presentation</vt:lpstr>
      <vt:lpstr>PowerPoint Presentation</vt:lpstr>
      <vt:lpstr>Mess Leads to Stress</vt:lpstr>
      <vt:lpstr>Organized</vt:lpstr>
      <vt:lpstr>Gradual Change &amp; Sudden change</vt:lpstr>
      <vt:lpstr>How to keep track?</vt:lpstr>
      <vt:lpstr>PowerPoint Presentation</vt:lpstr>
      <vt:lpstr>Mind Maps</vt:lpstr>
      <vt:lpstr>A mind map is an easy way to brainstorm thoughts organically without worrying about order and structure. </vt:lpstr>
      <vt:lpstr>It allows you to visually structure your ideas to help with analysis and recall.</vt:lpstr>
      <vt:lpstr>KEEPS THINGS CLEAR.</vt:lpstr>
      <vt:lpstr>WORKS LIKE YOUR BRAIN</vt:lpstr>
      <vt:lpstr>organized</vt:lpstr>
      <vt:lpstr>PowerPoint Presentation</vt:lpstr>
      <vt:lpstr>Find connections</vt:lpstr>
      <vt:lpstr>Access Materials here: Billgoodmarketing.com/ac22</vt:lpstr>
      <vt:lpstr>This Presentation</vt:lpstr>
      <vt:lpstr>PowerPoint Presentation</vt:lpstr>
      <vt:lpstr>My retirement</vt:lpstr>
      <vt:lpstr>PowerPoint Presentation</vt:lpstr>
      <vt:lpstr>PowerPoint Presentation</vt:lpstr>
      <vt:lpstr>PowerPoint Presentation</vt:lpstr>
      <vt:lpstr>Audience participation</vt:lpstr>
      <vt:lpstr>Start your mind map</vt:lpstr>
      <vt:lpstr>Your Wish List</vt:lpstr>
      <vt:lpstr>Your  succession plan</vt:lpstr>
      <vt:lpstr>Life is set up.</vt:lpstr>
      <vt:lpstr>What is your punchline?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FINAL FRONTIER</dc:title>
  <dc:creator>Andrew White</dc:creator>
  <cp:lastModifiedBy>Andrew White</cp:lastModifiedBy>
  <cp:revision>11</cp:revision>
  <dcterms:created xsi:type="dcterms:W3CDTF">2022-09-30T15:22:01Z</dcterms:created>
  <dcterms:modified xsi:type="dcterms:W3CDTF">2022-10-04T18:35:19Z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