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82" r:id="rId5"/>
    <p:sldId id="295" r:id="rId6"/>
    <p:sldId id="284" r:id="rId7"/>
    <p:sldId id="285" r:id="rId8"/>
    <p:sldId id="288" r:id="rId9"/>
    <p:sldId id="286" r:id="rId10"/>
    <p:sldId id="287" r:id="rId11"/>
    <p:sldId id="293" r:id="rId12"/>
    <p:sldId id="289" r:id="rId13"/>
    <p:sldId id="290" r:id="rId14"/>
    <p:sldId id="296" r:id="rId15"/>
    <p:sldId id="291" r:id="rId16"/>
    <p:sldId id="294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87" autoAdjust="0"/>
  </p:normalViewPr>
  <p:slideViewPr>
    <p:cSldViewPr snapToGrid="0">
      <p:cViewPr varScale="1">
        <p:scale>
          <a:sx n="102" d="100"/>
          <a:sy n="102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199E3-1E04-4CEF-81C1-CCDD9893225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E56B1C-C334-40BE-B361-27306A91B31D}">
      <dgm:prSet/>
      <dgm:spPr>
        <a:solidFill>
          <a:schemeClr val="tx2"/>
        </a:solidFill>
      </dgm:spPr>
      <dgm:t>
        <a:bodyPr/>
        <a:lstStyle/>
        <a:p>
          <a:pPr>
            <a:defRPr cap="all"/>
          </a:pPr>
          <a:r>
            <a:rPr lang="en-US" dirty="0">
              <a:latin typeface="+mj-lt"/>
            </a:rPr>
            <a:t>Solid Foundations</a:t>
          </a:r>
        </a:p>
      </dgm:t>
    </dgm:pt>
    <dgm:pt modelId="{9FA9E8F0-17DE-415B-A129-9AFC5A55FB7B}" type="parTrans" cxnId="{1C3FEE20-1039-4301-BE85-6C6BA956163B}">
      <dgm:prSet/>
      <dgm:spPr/>
      <dgm:t>
        <a:bodyPr/>
        <a:lstStyle/>
        <a:p>
          <a:endParaRPr lang="en-US"/>
        </a:p>
      </dgm:t>
    </dgm:pt>
    <dgm:pt modelId="{940CC7CB-1B81-4E7D-8C11-D24CE722F5F6}" type="sibTrans" cxnId="{1C3FEE20-1039-4301-BE85-6C6BA956163B}">
      <dgm:prSet/>
      <dgm:spPr>
        <a:solidFill>
          <a:schemeClr val="bg1"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CA0E0210-82C6-4A00-827D-2235D0E8127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 cap="all"/>
          </a:pPr>
          <a:r>
            <a:rPr lang="en-US" dirty="0">
              <a:latin typeface="+mj-lt"/>
            </a:rPr>
            <a:t>Strengthening the Business</a:t>
          </a:r>
        </a:p>
      </dgm:t>
    </dgm:pt>
    <dgm:pt modelId="{55DF37E0-1E8C-48F5-AB1E-78C7C72CC311}" type="parTrans" cxnId="{298DD8FF-54C5-494B-AA98-0611E47244D6}">
      <dgm:prSet/>
      <dgm:spPr/>
      <dgm:t>
        <a:bodyPr/>
        <a:lstStyle/>
        <a:p>
          <a:endParaRPr lang="en-US"/>
        </a:p>
      </dgm:t>
    </dgm:pt>
    <dgm:pt modelId="{D41B1A00-84F5-4611-9910-EF60C27BB6FD}" type="sibTrans" cxnId="{298DD8FF-54C5-494B-AA98-0611E47244D6}">
      <dgm:prSet/>
      <dgm:spPr>
        <a:solidFill>
          <a:schemeClr val="bg1"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8D67CD67-D2AB-4CB7-9630-8C830044636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defRPr cap="all"/>
          </a:pPr>
          <a:r>
            <a:rPr lang="en-US" dirty="0">
              <a:latin typeface="+mj-lt"/>
            </a:rPr>
            <a:t>Pipeline Production</a:t>
          </a:r>
        </a:p>
      </dgm:t>
    </dgm:pt>
    <dgm:pt modelId="{AD64268A-8797-45D0-AC5F-4090CC57E1F5}" type="parTrans" cxnId="{403E1853-5414-4FCB-B5B6-6393533D26D1}">
      <dgm:prSet/>
      <dgm:spPr/>
      <dgm:t>
        <a:bodyPr/>
        <a:lstStyle/>
        <a:p>
          <a:endParaRPr lang="en-US"/>
        </a:p>
      </dgm:t>
    </dgm:pt>
    <dgm:pt modelId="{AB29171D-FED4-4F74-972A-3512140F3F00}" type="sibTrans" cxnId="{403E1853-5414-4FCB-B5B6-6393533D26D1}">
      <dgm:prSet/>
      <dgm:spPr>
        <a:solidFill>
          <a:schemeClr val="bg1"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A602474B-1B38-4D37-A22A-8384C925549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defRPr cap="all"/>
          </a:pPr>
          <a:r>
            <a:rPr lang="en-US" dirty="0">
              <a:latin typeface="+mj-lt"/>
            </a:rPr>
            <a:t>Thrive</a:t>
          </a:r>
        </a:p>
      </dgm:t>
    </dgm:pt>
    <dgm:pt modelId="{9A23A8D0-B32E-49B2-B063-859AD728B39A}" type="parTrans" cxnId="{2BF17987-A31A-45E8-9E5A-414993EF3470}">
      <dgm:prSet/>
      <dgm:spPr/>
      <dgm:t>
        <a:bodyPr/>
        <a:lstStyle/>
        <a:p>
          <a:endParaRPr lang="en-US"/>
        </a:p>
      </dgm:t>
    </dgm:pt>
    <dgm:pt modelId="{A64B2A6F-7025-419B-A11A-62C4AF4830B6}" type="sibTrans" cxnId="{2BF17987-A31A-45E8-9E5A-414993EF3470}">
      <dgm:prSet/>
      <dgm:spPr/>
      <dgm:t>
        <a:bodyPr/>
        <a:lstStyle/>
        <a:p>
          <a:endParaRPr lang="en-US"/>
        </a:p>
      </dgm:t>
    </dgm:pt>
    <dgm:pt modelId="{4C5A0159-BC54-496A-A581-795E1FF82051}" type="pres">
      <dgm:prSet presAssocID="{A23199E3-1E04-4CEF-81C1-CCDD98932254}" presName="outerComposite" presStyleCnt="0">
        <dgm:presLayoutVars>
          <dgm:chMax val="5"/>
          <dgm:dir/>
          <dgm:resizeHandles val="exact"/>
        </dgm:presLayoutVars>
      </dgm:prSet>
      <dgm:spPr/>
    </dgm:pt>
    <dgm:pt modelId="{A3267547-1541-4E5B-A39F-918B7ED9C2CF}" type="pres">
      <dgm:prSet presAssocID="{A23199E3-1E04-4CEF-81C1-CCDD98932254}" presName="dummyMaxCanvas" presStyleCnt="0">
        <dgm:presLayoutVars/>
      </dgm:prSet>
      <dgm:spPr/>
    </dgm:pt>
    <dgm:pt modelId="{8443799F-26D6-4DE0-9D11-BEF3B7FF929B}" type="pres">
      <dgm:prSet presAssocID="{A23199E3-1E04-4CEF-81C1-CCDD98932254}" presName="FourNodes_1" presStyleLbl="node1" presStyleIdx="0" presStyleCnt="4">
        <dgm:presLayoutVars>
          <dgm:bulletEnabled val="1"/>
        </dgm:presLayoutVars>
      </dgm:prSet>
      <dgm:spPr/>
    </dgm:pt>
    <dgm:pt modelId="{F54571CC-201D-4FD5-8EFF-8CED5515A0F4}" type="pres">
      <dgm:prSet presAssocID="{A23199E3-1E04-4CEF-81C1-CCDD98932254}" presName="FourNodes_2" presStyleLbl="node1" presStyleIdx="1" presStyleCnt="4">
        <dgm:presLayoutVars>
          <dgm:bulletEnabled val="1"/>
        </dgm:presLayoutVars>
      </dgm:prSet>
      <dgm:spPr/>
    </dgm:pt>
    <dgm:pt modelId="{31E03E51-12BA-4A1A-A0E9-94EE72FC2DCE}" type="pres">
      <dgm:prSet presAssocID="{A23199E3-1E04-4CEF-81C1-CCDD98932254}" presName="FourNodes_3" presStyleLbl="node1" presStyleIdx="2" presStyleCnt="4">
        <dgm:presLayoutVars>
          <dgm:bulletEnabled val="1"/>
        </dgm:presLayoutVars>
      </dgm:prSet>
      <dgm:spPr/>
    </dgm:pt>
    <dgm:pt modelId="{AC758B69-D9C1-4433-B256-7D7AE569F3C1}" type="pres">
      <dgm:prSet presAssocID="{A23199E3-1E04-4CEF-81C1-CCDD98932254}" presName="FourNodes_4" presStyleLbl="node1" presStyleIdx="3" presStyleCnt="4">
        <dgm:presLayoutVars>
          <dgm:bulletEnabled val="1"/>
        </dgm:presLayoutVars>
      </dgm:prSet>
      <dgm:spPr/>
    </dgm:pt>
    <dgm:pt modelId="{C0EF7F47-012F-4C92-8E6F-224E1572810C}" type="pres">
      <dgm:prSet presAssocID="{A23199E3-1E04-4CEF-81C1-CCDD98932254}" presName="FourConn_1-2" presStyleLbl="fgAccFollowNode1" presStyleIdx="0" presStyleCnt="3">
        <dgm:presLayoutVars>
          <dgm:bulletEnabled val="1"/>
        </dgm:presLayoutVars>
      </dgm:prSet>
      <dgm:spPr/>
    </dgm:pt>
    <dgm:pt modelId="{5550DBA8-08F7-4D94-BDA4-ED3FFC633AB1}" type="pres">
      <dgm:prSet presAssocID="{A23199E3-1E04-4CEF-81C1-CCDD98932254}" presName="FourConn_2-3" presStyleLbl="fgAccFollowNode1" presStyleIdx="1" presStyleCnt="3">
        <dgm:presLayoutVars>
          <dgm:bulletEnabled val="1"/>
        </dgm:presLayoutVars>
      </dgm:prSet>
      <dgm:spPr/>
    </dgm:pt>
    <dgm:pt modelId="{F68F890C-025C-4DF9-A758-3AEFA4D4D28D}" type="pres">
      <dgm:prSet presAssocID="{A23199E3-1E04-4CEF-81C1-CCDD98932254}" presName="FourConn_3-4" presStyleLbl="fgAccFollowNode1" presStyleIdx="2" presStyleCnt="3">
        <dgm:presLayoutVars>
          <dgm:bulletEnabled val="1"/>
        </dgm:presLayoutVars>
      </dgm:prSet>
      <dgm:spPr/>
    </dgm:pt>
    <dgm:pt modelId="{CF6B0754-E651-48F6-BFAC-314B556B79DD}" type="pres">
      <dgm:prSet presAssocID="{A23199E3-1E04-4CEF-81C1-CCDD98932254}" presName="FourNodes_1_text" presStyleLbl="node1" presStyleIdx="3" presStyleCnt="4">
        <dgm:presLayoutVars>
          <dgm:bulletEnabled val="1"/>
        </dgm:presLayoutVars>
      </dgm:prSet>
      <dgm:spPr/>
    </dgm:pt>
    <dgm:pt modelId="{0C57C137-E622-425F-B661-DB804C5D3417}" type="pres">
      <dgm:prSet presAssocID="{A23199E3-1E04-4CEF-81C1-CCDD98932254}" presName="FourNodes_2_text" presStyleLbl="node1" presStyleIdx="3" presStyleCnt="4">
        <dgm:presLayoutVars>
          <dgm:bulletEnabled val="1"/>
        </dgm:presLayoutVars>
      </dgm:prSet>
      <dgm:spPr/>
    </dgm:pt>
    <dgm:pt modelId="{19021231-6384-4F71-823F-3E0E661F9618}" type="pres">
      <dgm:prSet presAssocID="{A23199E3-1E04-4CEF-81C1-CCDD98932254}" presName="FourNodes_3_text" presStyleLbl="node1" presStyleIdx="3" presStyleCnt="4">
        <dgm:presLayoutVars>
          <dgm:bulletEnabled val="1"/>
        </dgm:presLayoutVars>
      </dgm:prSet>
      <dgm:spPr/>
    </dgm:pt>
    <dgm:pt modelId="{3F74E529-B0D6-4B4C-ABC3-623C0210B0EE}" type="pres">
      <dgm:prSet presAssocID="{A23199E3-1E04-4CEF-81C1-CCDD9893225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C1BA61F-1381-40A3-AAE4-F98C4DF9D27D}" type="presOf" srcId="{8D67CD67-D2AB-4CB7-9630-8C830044636D}" destId="{19021231-6384-4F71-823F-3E0E661F9618}" srcOrd="1" destOrd="0" presId="urn:microsoft.com/office/officeart/2005/8/layout/vProcess5"/>
    <dgm:cxn modelId="{1C3FEE20-1039-4301-BE85-6C6BA956163B}" srcId="{A23199E3-1E04-4CEF-81C1-CCDD98932254}" destId="{A4E56B1C-C334-40BE-B361-27306A91B31D}" srcOrd="0" destOrd="0" parTransId="{9FA9E8F0-17DE-415B-A129-9AFC5A55FB7B}" sibTransId="{940CC7CB-1B81-4E7D-8C11-D24CE722F5F6}"/>
    <dgm:cxn modelId="{403E1853-5414-4FCB-B5B6-6393533D26D1}" srcId="{A23199E3-1E04-4CEF-81C1-CCDD98932254}" destId="{8D67CD67-D2AB-4CB7-9630-8C830044636D}" srcOrd="2" destOrd="0" parTransId="{AD64268A-8797-45D0-AC5F-4090CC57E1F5}" sibTransId="{AB29171D-FED4-4F74-972A-3512140F3F00}"/>
    <dgm:cxn modelId="{C4D7DD5A-2A11-4E33-8A0D-DDFE2B604221}" type="presOf" srcId="{A23199E3-1E04-4CEF-81C1-CCDD98932254}" destId="{4C5A0159-BC54-496A-A581-795E1FF82051}" srcOrd="0" destOrd="0" presId="urn:microsoft.com/office/officeart/2005/8/layout/vProcess5"/>
    <dgm:cxn modelId="{6EE18286-D38F-4147-AFDD-BC4330D5CABD}" type="presOf" srcId="{940CC7CB-1B81-4E7D-8C11-D24CE722F5F6}" destId="{C0EF7F47-012F-4C92-8E6F-224E1572810C}" srcOrd="0" destOrd="0" presId="urn:microsoft.com/office/officeart/2005/8/layout/vProcess5"/>
    <dgm:cxn modelId="{2BF17987-A31A-45E8-9E5A-414993EF3470}" srcId="{A23199E3-1E04-4CEF-81C1-CCDD98932254}" destId="{A602474B-1B38-4D37-A22A-8384C925549E}" srcOrd="3" destOrd="0" parTransId="{9A23A8D0-B32E-49B2-B063-859AD728B39A}" sibTransId="{A64B2A6F-7025-419B-A11A-62C4AF4830B6}"/>
    <dgm:cxn modelId="{747F1FB2-EF9F-42F6-A145-FE60A475D515}" type="presOf" srcId="{A4E56B1C-C334-40BE-B361-27306A91B31D}" destId="{8443799F-26D6-4DE0-9D11-BEF3B7FF929B}" srcOrd="0" destOrd="0" presId="urn:microsoft.com/office/officeart/2005/8/layout/vProcess5"/>
    <dgm:cxn modelId="{CB48D4B8-95A4-43F6-ADBA-C370C2FCEDAA}" type="presOf" srcId="{A602474B-1B38-4D37-A22A-8384C925549E}" destId="{AC758B69-D9C1-4433-B256-7D7AE569F3C1}" srcOrd="0" destOrd="0" presId="urn:microsoft.com/office/officeart/2005/8/layout/vProcess5"/>
    <dgm:cxn modelId="{468C5DB9-B7AD-47F0-8EB0-A7953698461F}" type="presOf" srcId="{8D67CD67-D2AB-4CB7-9630-8C830044636D}" destId="{31E03E51-12BA-4A1A-A0E9-94EE72FC2DCE}" srcOrd="0" destOrd="0" presId="urn:microsoft.com/office/officeart/2005/8/layout/vProcess5"/>
    <dgm:cxn modelId="{8A9951BD-D157-40EB-B69D-FFE3C7624664}" type="presOf" srcId="{A602474B-1B38-4D37-A22A-8384C925549E}" destId="{3F74E529-B0D6-4B4C-ABC3-623C0210B0EE}" srcOrd="1" destOrd="0" presId="urn:microsoft.com/office/officeart/2005/8/layout/vProcess5"/>
    <dgm:cxn modelId="{415A12CC-03B5-4C50-9C60-151AB1F00703}" type="presOf" srcId="{CA0E0210-82C6-4A00-827D-2235D0E81270}" destId="{F54571CC-201D-4FD5-8EFF-8CED5515A0F4}" srcOrd="0" destOrd="0" presId="urn:microsoft.com/office/officeart/2005/8/layout/vProcess5"/>
    <dgm:cxn modelId="{B23521CC-7756-4515-8D12-EFEE1D8B9D64}" type="presOf" srcId="{A4E56B1C-C334-40BE-B361-27306A91B31D}" destId="{CF6B0754-E651-48F6-BFAC-314B556B79DD}" srcOrd="1" destOrd="0" presId="urn:microsoft.com/office/officeart/2005/8/layout/vProcess5"/>
    <dgm:cxn modelId="{3A9D20D2-CE9B-4621-934D-439738D9B24A}" type="presOf" srcId="{AB29171D-FED4-4F74-972A-3512140F3F00}" destId="{F68F890C-025C-4DF9-A758-3AEFA4D4D28D}" srcOrd="0" destOrd="0" presId="urn:microsoft.com/office/officeart/2005/8/layout/vProcess5"/>
    <dgm:cxn modelId="{CDD062DD-2C76-431F-BA13-FF9D13C755F6}" type="presOf" srcId="{CA0E0210-82C6-4A00-827D-2235D0E81270}" destId="{0C57C137-E622-425F-B661-DB804C5D3417}" srcOrd="1" destOrd="0" presId="urn:microsoft.com/office/officeart/2005/8/layout/vProcess5"/>
    <dgm:cxn modelId="{C6A8C7F8-45FB-46AF-98F9-4978C10D7A12}" type="presOf" srcId="{D41B1A00-84F5-4611-9910-EF60C27BB6FD}" destId="{5550DBA8-08F7-4D94-BDA4-ED3FFC633AB1}" srcOrd="0" destOrd="0" presId="urn:microsoft.com/office/officeart/2005/8/layout/vProcess5"/>
    <dgm:cxn modelId="{298DD8FF-54C5-494B-AA98-0611E47244D6}" srcId="{A23199E3-1E04-4CEF-81C1-CCDD98932254}" destId="{CA0E0210-82C6-4A00-827D-2235D0E81270}" srcOrd="1" destOrd="0" parTransId="{55DF37E0-1E8C-48F5-AB1E-78C7C72CC311}" sibTransId="{D41B1A00-84F5-4611-9910-EF60C27BB6FD}"/>
    <dgm:cxn modelId="{46FAB056-CC1B-426A-AE90-AEC5AC556069}" type="presParOf" srcId="{4C5A0159-BC54-496A-A581-795E1FF82051}" destId="{A3267547-1541-4E5B-A39F-918B7ED9C2CF}" srcOrd="0" destOrd="0" presId="urn:microsoft.com/office/officeart/2005/8/layout/vProcess5"/>
    <dgm:cxn modelId="{393F147D-B476-4A16-8AAB-0F2236B312CF}" type="presParOf" srcId="{4C5A0159-BC54-496A-A581-795E1FF82051}" destId="{8443799F-26D6-4DE0-9D11-BEF3B7FF929B}" srcOrd="1" destOrd="0" presId="urn:microsoft.com/office/officeart/2005/8/layout/vProcess5"/>
    <dgm:cxn modelId="{FFEFCFDA-7C3E-4CB2-BE32-171D4E5A06D2}" type="presParOf" srcId="{4C5A0159-BC54-496A-A581-795E1FF82051}" destId="{F54571CC-201D-4FD5-8EFF-8CED5515A0F4}" srcOrd="2" destOrd="0" presId="urn:microsoft.com/office/officeart/2005/8/layout/vProcess5"/>
    <dgm:cxn modelId="{CFA0E888-11DF-4930-AEC3-579A9D3B34E9}" type="presParOf" srcId="{4C5A0159-BC54-496A-A581-795E1FF82051}" destId="{31E03E51-12BA-4A1A-A0E9-94EE72FC2DCE}" srcOrd="3" destOrd="0" presId="urn:microsoft.com/office/officeart/2005/8/layout/vProcess5"/>
    <dgm:cxn modelId="{9E1CF0EA-7A28-42CC-8D1C-EDBD40E77B8E}" type="presParOf" srcId="{4C5A0159-BC54-496A-A581-795E1FF82051}" destId="{AC758B69-D9C1-4433-B256-7D7AE569F3C1}" srcOrd="4" destOrd="0" presId="urn:microsoft.com/office/officeart/2005/8/layout/vProcess5"/>
    <dgm:cxn modelId="{AE7EB87F-2BD8-4D77-825B-04D2E80BA6E8}" type="presParOf" srcId="{4C5A0159-BC54-496A-A581-795E1FF82051}" destId="{C0EF7F47-012F-4C92-8E6F-224E1572810C}" srcOrd="5" destOrd="0" presId="urn:microsoft.com/office/officeart/2005/8/layout/vProcess5"/>
    <dgm:cxn modelId="{B4E55487-C705-42E0-9B82-2B65CEF2F6FE}" type="presParOf" srcId="{4C5A0159-BC54-496A-A581-795E1FF82051}" destId="{5550DBA8-08F7-4D94-BDA4-ED3FFC633AB1}" srcOrd="6" destOrd="0" presId="urn:microsoft.com/office/officeart/2005/8/layout/vProcess5"/>
    <dgm:cxn modelId="{2A9746EB-9712-427C-A29F-C4D32A16FB95}" type="presParOf" srcId="{4C5A0159-BC54-496A-A581-795E1FF82051}" destId="{F68F890C-025C-4DF9-A758-3AEFA4D4D28D}" srcOrd="7" destOrd="0" presId="urn:microsoft.com/office/officeart/2005/8/layout/vProcess5"/>
    <dgm:cxn modelId="{701A6BC7-51BA-4924-9E05-BF1FC277CE6F}" type="presParOf" srcId="{4C5A0159-BC54-496A-A581-795E1FF82051}" destId="{CF6B0754-E651-48F6-BFAC-314B556B79DD}" srcOrd="8" destOrd="0" presId="urn:microsoft.com/office/officeart/2005/8/layout/vProcess5"/>
    <dgm:cxn modelId="{4ACB5A5D-5B42-485A-9682-B2005DB41A13}" type="presParOf" srcId="{4C5A0159-BC54-496A-A581-795E1FF82051}" destId="{0C57C137-E622-425F-B661-DB804C5D3417}" srcOrd="9" destOrd="0" presId="urn:microsoft.com/office/officeart/2005/8/layout/vProcess5"/>
    <dgm:cxn modelId="{6E437A7F-242A-4C65-9297-7BB440D37991}" type="presParOf" srcId="{4C5A0159-BC54-496A-A581-795E1FF82051}" destId="{19021231-6384-4F71-823F-3E0E661F9618}" srcOrd="10" destOrd="0" presId="urn:microsoft.com/office/officeart/2005/8/layout/vProcess5"/>
    <dgm:cxn modelId="{18336DB2-0AF6-4F6A-BCEC-3E6E8BF621C3}" type="presParOf" srcId="{4C5A0159-BC54-496A-A581-795E1FF82051}" destId="{3F74E529-B0D6-4B4C-ABC3-623C0210B0E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799F-26D6-4DE0-9D11-BEF3B7FF929B}">
      <dsp:nvSpPr>
        <dsp:cNvPr id="0" name=""/>
        <dsp:cNvSpPr/>
      </dsp:nvSpPr>
      <dsp:spPr>
        <a:xfrm>
          <a:off x="0" y="0"/>
          <a:ext cx="8823960" cy="839141"/>
        </a:xfrm>
        <a:prstGeom prst="roundRect">
          <a:avLst>
            <a:gd name="adj" fmla="val 10000"/>
          </a:avLst>
        </a:prstGeom>
        <a:solidFill>
          <a:schemeClr val="tx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>
              <a:latin typeface="+mj-lt"/>
            </a:rPr>
            <a:t>Solid Foundations</a:t>
          </a:r>
        </a:p>
      </dsp:txBody>
      <dsp:txXfrm>
        <a:off x="24578" y="24578"/>
        <a:ext cx="7847552" cy="789985"/>
      </dsp:txXfrm>
    </dsp:sp>
    <dsp:sp modelId="{F54571CC-201D-4FD5-8EFF-8CED5515A0F4}">
      <dsp:nvSpPr>
        <dsp:cNvPr id="0" name=""/>
        <dsp:cNvSpPr/>
      </dsp:nvSpPr>
      <dsp:spPr>
        <a:xfrm>
          <a:off x="739006" y="991713"/>
          <a:ext cx="8823960" cy="8391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>
              <a:latin typeface="+mj-lt"/>
            </a:rPr>
            <a:t>Strengthening the Business</a:t>
          </a:r>
        </a:p>
      </dsp:txBody>
      <dsp:txXfrm>
        <a:off x="763584" y="1016291"/>
        <a:ext cx="7490355" cy="789985"/>
      </dsp:txXfrm>
    </dsp:sp>
    <dsp:sp modelId="{31E03E51-12BA-4A1A-A0E9-94EE72FC2DCE}">
      <dsp:nvSpPr>
        <dsp:cNvPr id="0" name=""/>
        <dsp:cNvSpPr/>
      </dsp:nvSpPr>
      <dsp:spPr>
        <a:xfrm>
          <a:off x="1466983" y="1983426"/>
          <a:ext cx="8823960" cy="83914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>
              <a:latin typeface="+mj-lt"/>
            </a:rPr>
            <a:t>Pipeline Production</a:t>
          </a:r>
        </a:p>
      </dsp:txBody>
      <dsp:txXfrm>
        <a:off x="1491561" y="2008004"/>
        <a:ext cx="7501385" cy="789985"/>
      </dsp:txXfrm>
    </dsp:sp>
    <dsp:sp modelId="{AC758B69-D9C1-4433-B256-7D7AE569F3C1}">
      <dsp:nvSpPr>
        <dsp:cNvPr id="0" name=""/>
        <dsp:cNvSpPr/>
      </dsp:nvSpPr>
      <dsp:spPr>
        <a:xfrm>
          <a:off x="2205989" y="2975139"/>
          <a:ext cx="8823960" cy="8391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>
              <a:latin typeface="+mj-lt"/>
            </a:rPr>
            <a:t>Thrive</a:t>
          </a:r>
        </a:p>
      </dsp:txBody>
      <dsp:txXfrm>
        <a:off x="2230567" y="2999717"/>
        <a:ext cx="7490355" cy="789985"/>
      </dsp:txXfrm>
    </dsp:sp>
    <dsp:sp modelId="{C0EF7F47-012F-4C92-8E6F-224E1572810C}">
      <dsp:nvSpPr>
        <dsp:cNvPr id="0" name=""/>
        <dsp:cNvSpPr/>
      </dsp:nvSpPr>
      <dsp:spPr>
        <a:xfrm>
          <a:off x="8278517" y="642706"/>
          <a:ext cx="545442" cy="54544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2225" cap="rnd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401241" y="642706"/>
        <a:ext cx="299994" cy="410445"/>
      </dsp:txXfrm>
    </dsp:sp>
    <dsp:sp modelId="{5550DBA8-08F7-4D94-BDA4-ED3FFC633AB1}">
      <dsp:nvSpPr>
        <dsp:cNvPr id="0" name=""/>
        <dsp:cNvSpPr/>
      </dsp:nvSpPr>
      <dsp:spPr>
        <a:xfrm>
          <a:off x="9017524" y="1634419"/>
          <a:ext cx="545442" cy="54544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2225" cap="rnd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140248" y="1634419"/>
        <a:ext cx="299994" cy="410445"/>
      </dsp:txXfrm>
    </dsp:sp>
    <dsp:sp modelId="{F68F890C-025C-4DF9-A758-3AEFA4D4D28D}">
      <dsp:nvSpPr>
        <dsp:cNvPr id="0" name=""/>
        <dsp:cNvSpPr/>
      </dsp:nvSpPr>
      <dsp:spPr>
        <a:xfrm>
          <a:off x="9745501" y="2626132"/>
          <a:ext cx="545442" cy="54544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2225" cap="rnd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868225" y="2626132"/>
        <a:ext cx="299994" cy="41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44A3-5709-4427-BEFF-A913077EEEE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E57EB-BAD5-4842-9AC2-8A9351A5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Foundations is really all about maximizing your time.</a:t>
            </a:r>
          </a:p>
          <a:p>
            <a:r>
              <a:rPr lang="en-US" dirty="0"/>
              <a:t>We break that down into four parts: Time Ownership, Automation, Team Foundations, and Organizing Client Communications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57EB-BAD5-4842-9AC2-8A9351A59A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6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Strengthening the Business is all about Engagement. Engaging your team, Engaging your Clients and Engaging your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57EB-BAD5-4842-9AC2-8A9351A59A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need 4 producing pipelines at all times. Giving examples of why one isn’t enough.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57EB-BAD5-4842-9AC2-8A9351A59A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Thrive is about setting your business up to run itself. It starts with planning and ends in branding.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57EB-BAD5-4842-9AC2-8A9351A59A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704" y="2414872"/>
            <a:ext cx="4744860" cy="792957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/>
              <a:t>The Four Phases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7321" y="4198810"/>
            <a:ext cx="3683962" cy="792957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Presented By: </a:t>
            </a:r>
          </a:p>
          <a:p>
            <a:pPr algn="ctr"/>
            <a:r>
              <a:rPr lang="en-US" sz="1400" b="1" dirty="0"/>
              <a:t>Matt Hicken &amp; Tony Parmenter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9" b="4509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F33EC60-13FB-F28B-E2CC-CF6584E8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40" y="2422666"/>
            <a:ext cx="2949597" cy="17761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DBC296-CFB1-0CAE-B561-3C06DF58575D}"/>
              </a:ext>
            </a:extLst>
          </p:cNvPr>
          <p:cNvSpPr txBox="1">
            <a:spLocks/>
          </p:cNvSpPr>
          <p:nvPr/>
        </p:nvSpPr>
        <p:spPr>
          <a:xfrm>
            <a:off x="3681684" y="2605691"/>
            <a:ext cx="630766" cy="16466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X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0735A3-C970-1331-E3D7-4432B2213508}"/>
              </a:ext>
            </a:extLst>
          </p:cNvPr>
          <p:cNvSpPr txBox="1">
            <a:spLocks/>
          </p:cNvSpPr>
          <p:nvPr/>
        </p:nvSpPr>
        <p:spPr>
          <a:xfrm>
            <a:off x="8305537" y="3360229"/>
            <a:ext cx="3511234" cy="7929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u="sng" dirty="0"/>
              <a:t>THE</a:t>
            </a:r>
            <a:r>
              <a:rPr lang="en-US" sz="1600" dirty="0"/>
              <a:t> Way of Powering </a:t>
            </a:r>
          </a:p>
          <a:p>
            <a:pPr algn="ctr"/>
            <a:r>
              <a:rPr lang="en-US" sz="1600" dirty="0"/>
              <a:t>Past Plateaus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F8C0406-3B18-B00D-39ED-EC3126A9B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7" y="2540928"/>
            <a:ext cx="1776144" cy="17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D00FA-14B3-90BA-DEC1-B092DE35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2084963"/>
            <a:ext cx="5120255" cy="2548219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most bang for your buck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9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order of ROI)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4FA377-18C4-3369-91FC-C86918CFD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43" y="1507415"/>
            <a:ext cx="5303724" cy="3559437"/>
          </a:xfrm>
          <a:ln w="57150">
            <a:noFill/>
          </a:ln>
        </p:spPr>
        <p:txBody>
          <a:bodyPr numCol="2" spcCol="45720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Client Introductions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Client Referrals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Strategic Partners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Existing Prospects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Connections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Seminars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Webinars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Direct Mail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Cold Calling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/>
              <a:t>TIPPing</a:t>
            </a:r>
            <a:endParaRPr lang="en-US" sz="20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Digital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103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C5EFC-4C47-8CE1-32F4-4F4B34DE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8"/>
            <a:ext cx="6823988" cy="3654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sales pipeline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2663F-6A74-0F2D-0296-E4C2137DF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36"/>
          <a:stretch/>
        </p:blipFill>
        <p:spPr>
          <a:xfrm>
            <a:off x="7739882" y="0"/>
            <a:ext cx="449810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erson sitting at a table with the arms raised&#10;&#10;Description automatically generated with medium confidence">
            <a:extLst>
              <a:ext uri="{FF2B5EF4-FFF2-40B4-BE49-F238E27FC236}">
                <a16:creationId xmlns:a16="http://schemas.microsoft.com/office/drawing/2014/main" id="{975FDBC6-EE8E-3F86-2E57-A3A40D024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D805E9-1BEC-C127-BCAB-A3F5DE184C3D}"/>
              </a:ext>
            </a:extLst>
          </p:cNvPr>
          <p:cNvSpPr/>
          <p:nvPr/>
        </p:nvSpPr>
        <p:spPr>
          <a:xfrm>
            <a:off x="-2148398" y="2275814"/>
            <a:ext cx="6298252" cy="23063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B7E0B-5432-A85F-2F2E-45DF308F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Thrive</a:t>
            </a:r>
          </a:p>
        </p:txBody>
      </p:sp>
    </p:spTree>
    <p:extLst>
      <p:ext uri="{BB962C8B-B14F-4D97-AF65-F5344CB8AC3E}">
        <p14:creationId xmlns:p14="http://schemas.microsoft.com/office/powerpoint/2010/main" val="134217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E398B-21E1-F4A5-C18A-69327CD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Goody bag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EC85-E8D9-FD7C-3291-1CF204A42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363159" cy="367193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16 Steps of a Master Sales Presentation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Sales Pipeline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5 Critical Aspects of Effective Daily Planning</a:t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</a:rPr>
              <a:t>bgmtips.com/plateaus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2AFBA-3049-7950-2F87-25459F710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1" r="16951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24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shape&#10;&#10;Description automatically generated">
            <a:extLst>
              <a:ext uri="{FF2B5EF4-FFF2-40B4-BE49-F238E27FC236}">
                <a16:creationId xmlns:a16="http://schemas.microsoft.com/office/drawing/2014/main" id="{D8947087-834A-BA14-B709-4675D1B28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E398B-21E1-F4A5-C18A-69327CD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Goody bag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EC85-E8D9-FD7C-3291-1CF204A42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16 Steps of a Master Sales Presentation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Sales Pipeline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5 Critical Aspects of Effective Daily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2AFBA-3049-7950-2F87-25459F710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1" r="16951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D909D5-6D8F-581E-270B-2DB4AFC1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Four Phases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24663F9-5DFC-2D85-39E5-57254A97D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788457"/>
              </p:ext>
            </p:extLst>
          </p:nvPr>
        </p:nvGraphicFramePr>
        <p:xfrm>
          <a:off x="580858" y="2201714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70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5ABA45-F2B3-D850-51F1-85E77FFAE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E92C23A-93FE-B3E3-032D-9FA7FA7D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34" y="1659914"/>
            <a:ext cx="3327919" cy="3671936"/>
          </a:xfrm>
        </p:spPr>
        <p:txBody>
          <a:bodyPr anchor="t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Keep Everyone, Unless…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Birthdays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Tier Based on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Personal Contacts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Productive Reviews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Educate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Etiquette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Education and Appreciation Events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7523C0-8B93-E8E8-8091-1BBE73C8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36" r="4636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2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7768C291-18AD-18DC-1150-A6AFC6DB8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DB7D99-8288-46CE-97B1-73DD83F408B1}"/>
              </a:ext>
            </a:extLst>
          </p:cNvPr>
          <p:cNvSpPr/>
          <p:nvPr/>
        </p:nvSpPr>
        <p:spPr>
          <a:xfrm>
            <a:off x="-846034" y="2401368"/>
            <a:ext cx="6298252" cy="23063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CA5D2-455D-70FD-FC94-45232298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84" y="2531359"/>
            <a:ext cx="4945862" cy="17952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Strengthen the business</a:t>
            </a:r>
          </a:p>
        </p:txBody>
      </p:sp>
    </p:spTree>
    <p:extLst>
      <p:ext uri="{BB962C8B-B14F-4D97-AF65-F5344CB8AC3E}">
        <p14:creationId xmlns:p14="http://schemas.microsoft.com/office/powerpoint/2010/main" val="262792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1F3CF-D9AD-02C6-45B0-0F077063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1" cy="1013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Engaged Team Members Need…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475B-D347-F3DF-FE65-C743FC72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Catch the Vision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Clear Expectations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Proper Training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Resources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Motivational Compensation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D264045F-03D0-5BFE-B8F4-61A422247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6451" r="13753" b="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E92C23A-93FE-B3E3-032D-9FA7FA7D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34" y="1659914"/>
            <a:ext cx="3327919" cy="3671936"/>
          </a:xfrm>
        </p:spPr>
        <p:txBody>
          <a:bodyPr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Family Financial Advisor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Tangibles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Beyond Expected Etiquette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Participatory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Advocate for Clients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Profiles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Celebrate Milestones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Solicit Input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7523C0-8B93-E8E8-8091-1BBE73C8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00" r="17800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89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68C291-18AD-18DC-1150-A6AFC6DB8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6F2B3E-E021-F005-5A4B-F9DF962C1ECC}"/>
              </a:ext>
            </a:extLst>
          </p:cNvPr>
          <p:cNvSpPr/>
          <p:nvPr/>
        </p:nvSpPr>
        <p:spPr>
          <a:xfrm>
            <a:off x="6880378" y="2275814"/>
            <a:ext cx="6298252" cy="23063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CA5D2-455D-70FD-FC94-45232298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74" y="2455403"/>
            <a:ext cx="4758466" cy="17952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Pipeline production</a:t>
            </a:r>
          </a:p>
        </p:txBody>
      </p:sp>
    </p:spTree>
    <p:extLst>
      <p:ext uri="{BB962C8B-B14F-4D97-AF65-F5344CB8AC3E}">
        <p14:creationId xmlns:p14="http://schemas.microsoft.com/office/powerpoint/2010/main" val="10368328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rgbClr val="000000"/>
      </a:dk1>
      <a:lt1>
        <a:srgbClr val="FFFFFF"/>
      </a:lt1>
      <a:dk2>
        <a:srgbClr val="0490CB"/>
      </a:dk2>
      <a:lt2>
        <a:srgbClr val="F2F2F2"/>
      </a:lt2>
      <a:accent1>
        <a:srgbClr val="0490CB"/>
      </a:accent1>
      <a:accent2>
        <a:srgbClr val="F2F2F2"/>
      </a:accent2>
      <a:accent3>
        <a:srgbClr val="08658F"/>
      </a:accent3>
      <a:accent4>
        <a:srgbClr val="0490CB"/>
      </a:accent4>
      <a:accent5>
        <a:srgbClr val="646464"/>
      </a:accent5>
      <a:accent6>
        <a:srgbClr val="33B7F3"/>
      </a:accent6>
      <a:hlink>
        <a:srgbClr val="00B0F0"/>
      </a:hlink>
      <a:folHlink>
        <a:srgbClr val="646464"/>
      </a:folHlink>
    </a:clrScheme>
    <a:fontScheme name="BGM Font Style">
      <a:majorFont>
        <a:latin typeface="Montserrat SemiBold"/>
        <a:ea typeface=""/>
        <a:cs typeface=""/>
      </a:majorFont>
      <a:minorFont>
        <a:latin typeface="Robo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AdvisorCon 2022 PPTX</Template>
  <TotalTime>152</TotalTime>
  <Words>256</Words>
  <Application>Microsoft Office PowerPoint</Application>
  <PresentationFormat>Widescreen</PresentationFormat>
  <Paragraphs>68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Gill Sans MT</vt:lpstr>
      <vt:lpstr>Montserrat SemiBold</vt:lpstr>
      <vt:lpstr>Roboto</vt:lpstr>
      <vt:lpstr>Wingdings</vt:lpstr>
      <vt:lpstr>Wingdings 2</vt:lpstr>
      <vt:lpstr>DividendVTI</vt:lpstr>
      <vt:lpstr>The Four Phases</vt:lpstr>
      <vt:lpstr>Goody bag</vt:lpstr>
      <vt:lpstr>The Four Phases</vt:lpstr>
      <vt:lpstr>PowerPoint Presentation</vt:lpstr>
      <vt:lpstr>PowerPoint Presentation</vt:lpstr>
      <vt:lpstr>Strengthen the business</vt:lpstr>
      <vt:lpstr>Engaged Team Members Need…</vt:lpstr>
      <vt:lpstr>PowerPoint Presentation</vt:lpstr>
      <vt:lpstr>Pipeline production</vt:lpstr>
      <vt:lpstr>The most bang for your buck  (In order of ROI)</vt:lpstr>
      <vt:lpstr>The sales pipeline</vt:lpstr>
      <vt:lpstr>Thrive</vt:lpstr>
      <vt:lpstr>Goody bag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Phases  THE Way of Powering Past Plateaus</dc:title>
  <dc:creator>Andrew White</dc:creator>
  <cp:lastModifiedBy>Andrew White</cp:lastModifiedBy>
  <cp:revision>11</cp:revision>
  <dcterms:created xsi:type="dcterms:W3CDTF">2022-09-20T19:39:45Z</dcterms:created>
  <dcterms:modified xsi:type="dcterms:W3CDTF">2022-10-04T14:19:19Z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