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308" r:id="rId5"/>
    <p:sldId id="284" r:id="rId6"/>
    <p:sldId id="309" r:id="rId7"/>
    <p:sldId id="311" r:id="rId8"/>
    <p:sldId id="312" r:id="rId9"/>
    <p:sldId id="313" r:id="rId10"/>
    <p:sldId id="315" r:id="rId11"/>
    <p:sldId id="314" r:id="rId12"/>
    <p:sldId id="317" r:id="rId13"/>
    <p:sldId id="316" r:id="rId14"/>
    <p:sldId id="318" r:id="rId15"/>
    <p:sldId id="320" r:id="rId16"/>
    <p:sldId id="319" r:id="rId17"/>
    <p:sldId id="321" r:id="rId18"/>
    <p:sldId id="322" r:id="rId19"/>
    <p:sldId id="32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10/4/2022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133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10/4/2022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977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10/4/2022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680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10/4/2022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116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10/4/2022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386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10/4/2022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993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10/4/2022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17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10/4/2022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143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10/4/2022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817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10/4/2022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855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10/4/2022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146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10/4/2022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97890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app.warmwelcome.com/dashboard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canva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FC5398-C628-478A-822A-BE6CBC515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95474" y="2006760"/>
            <a:ext cx="4538737" cy="1696452"/>
          </a:xfrm>
        </p:spPr>
        <p:txBody>
          <a:bodyPr anchor="ctr">
            <a:normAutofit/>
          </a:bodyPr>
          <a:lstStyle/>
          <a:p>
            <a:pPr algn="ctr"/>
            <a:r>
              <a:rPr lang="en-US" sz="2000" b="1" dirty="0"/>
              <a:t>The More-Better Model Day: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730D41-D3A4-4CFC-91DC-62E6A5AE50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72043" y="4198810"/>
            <a:ext cx="4462178" cy="1148025"/>
          </a:xfrm>
        </p:spPr>
        <p:txBody>
          <a:bodyPr anchor="t">
            <a:normAutofit/>
          </a:bodyPr>
          <a:lstStyle/>
          <a:p>
            <a:pPr algn="ctr"/>
            <a:r>
              <a:rPr lang="en-US" sz="2000" dirty="0"/>
              <a:t>Presented By: </a:t>
            </a:r>
          </a:p>
          <a:p>
            <a:pPr algn="ctr"/>
            <a:r>
              <a:rPr lang="en-US" sz="1800" b="1" dirty="0"/>
              <a:t>Frantz Widmaier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FD3043-02B3-4F91-A2CB-FF01D76F3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l="13363" r="13363"/>
          <a:stretch/>
        </p:blipFill>
        <p:spPr>
          <a:xfrm>
            <a:off x="0" y="0"/>
            <a:ext cx="7537685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3F33EC60-13FB-F28B-E2CC-CF6584E83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6977" y="2209792"/>
            <a:ext cx="4049413" cy="243841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EDBC296-CFB1-0CAE-B561-3C06DF58575D}"/>
              </a:ext>
            </a:extLst>
          </p:cNvPr>
          <p:cNvSpPr txBox="1">
            <a:spLocks/>
          </p:cNvSpPr>
          <p:nvPr/>
        </p:nvSpPr>
        <p:spPr>
          <a:xfrm>
            <a:off x="3681684" y="2605691"/>
            <a:ext cx="630766" cy="164661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1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SemiBold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D0735A3-C970-1331-E3D7-4432B2213508}"/>
              </a:ext>
            </a:extLst>
          </p:cNvPr>
          <p:cNvSpPr txBox="1">
            <a:spLocks/>
          </p:cNvSpPr>
          <p:nvPr/>
        </p:nvSpPr>
        <p:spPr>
          <a:xfrm>
            <a:off x="7738370" y="2854986"/>
            <a:ext cx="4252962" cy="114802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srgbClr val="FFFFFF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SemiBold"/>
                <a:ea typeface="+mj-ea"/>
                <a:cs typeface="+mj-cs"/>
              </a:rPr>
              <a:t>Leveraging Technology to Save Time and Effort</a:t>
            </a:r>
            <a:endParaRPr kumimoji="0" lang="en-US" sz="60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SemiBold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5233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D09FE-6C37-1E7E-3632-60A4AD684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461385"/>
            <a:ext cx="5514807" cy="45139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Use Cases</a:t>
            </a:r>
          </a:p>
          <a:p>
            <a:pPr lvl="1"/>
            <a:r>
              <a:rPr lang="en-US" sz="1600" dirty="0"/>
              <a:t>Improve Clarity</a:t>
            </a:r>
          </a:p>
          <a:p>
            <a:pPr lvl="1"/>
            <a:r>
              <a:rPr lang="en-US" sz="1600" dirty="0"/>
              <a:t>Maintain Legibility</a:t>
            </a:r>
          </a:p>
          <a:p>
            <a:pPr lvl="1"/>
            <a:r>
              <a:rPr lang="en-US" sz="1600" dirty="0"/>
              <a:t>Catch Mistakes</a:t>
            </a:r>
          </a:p>
          <a:p>
            <a:pPr lvl="1"/>
            <a:r>
              <a:rPr lang="en-US" sz="1600" dirty="0"/>
              <a:t>Manage &amp; Improve Style</a:t>
            </a:r>
          </a:p>
          <a:p>
            <a:pPr lvl="1"/>
            <a:r>
              <a:rPr lang="en-US" sz="1600" dirty="0"/>
              <a:t>Email Plugins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1756D2A-8ACB-0FAC-6B11-4A2C5E653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4982120" cy="1209204"/>
          </a:xfrm>
        </p:spPr>
        <p:txBody>
          <a:bodyPr>
            <a:normAutofit/>
          </a:bodyPr>
          <a:lstStyle/>
          <a:p>
            <a:r>
              <a:rPr lang="en-US" sz="2400" dirty="0"/>
              <a:t>Clearer Communication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79FE149-1EF5-A97F-DA0C-DB618A047DD0}"/>
              </a:ext>
            </a:extLst>
          </p:cNvPr>
          <p:cNvSpPr txBox="1">
            <a:spLocks/>
          </p:cNvSpPr>
          <p:nvPr/>
        </p:nvSpPr>
        <p:spPr>
          <a:xfrm>
            <a:off x="6096000" y="1479567"/>
            <a:ext cx="5514808" cy="43179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 2" panose="05020102010507070707" pitchFamily="18" charset="2"/>
              <a:buNone/>
            </a:pPr>
            <a:r>
              <a:rPr lang="en-US" sz="2400" b="1" dirty="0"/>
              <a:t>Free / $15+ /</a:t>
            </a:r>
            <a:r>
              <a:rPr lang="en-US" sz="2400" b="1" dirty="0" err="1"/>
              <a:t>mo</a:t>
            </a:r>
            <a:endParaRPr lang="en-US" sz="2400" b="1" dirty="0"/>
          </a:p>
        </p:txBody>
      </p:sp>
      <p:pic>
        <p:nvPicPr>
          <p:cNvPr id="5" name="Picture 4" descr="A picture containing plant&#10;&#10;Description automatically generated">
            <a:extLst>
              <a:ext uri="{FF2B5EF4-FFF2-40B4-BE49-F238E27FC236}">
                <a16:creationId xmlns:a16="http://schemas.microsoft.com/office/drawing/2014/main" id="{13480B16-9B31-E114-6ECD-C2B2DBD12C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863" b="42554"/>
          <a:stretch/>
        </p:blipFill>
        <p:spPr>
          <a:xfrm>
            <a:off x="6554624" y="694882"/>
            <a:ext cx="5149553" cy="699440"/>
          </a:xfrm>
          <a:prstGeom prst="rect">
            <a:avLst/>
          </a:prstGeom>
        </p:spPr>
      </p:pic>
      <p:pic>
        <p:nvPicPr>
          <p:cNvPr id="1026" name="Picture 2" descr="Grammarly: Free Online Writing Assistant">
            <a:extLst>
              <a:ext uri="{FF2B5EF4-FFF2-40B4-BE49-F238E27FC236}">
                <a16:creationId xmlns:a16="http://schemas.microsoft.com/office/drawing/2014/main" id="{F4AFB4ED-1328-B611-FC35-A5AA6F43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488" y="2153551"/>
            <a:ext cx="7159592" cy="37587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34687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232C9E1-82AD-3B12-0859-82CFA5C74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17" y="640240"/>
            <a:ext cx="4086789" cy="5780710"/>
          </a:xfrm>
          <a:prstGeom prst="rect">
            <a:avLst/>
          </a:prstGeom>
        </p:spPr>
      </p:pic>
      <p:pic>
        <p:nvPicPr>
          <p:cNvPr id="2050" name="Picture 2" descr="9 Steps to a Complete Google My Business Listing - Homebase Digital">
            <a:extLst>
              <a:ext uri="{FF2B5EF4-FFF2-40B4-BE49-F238E27FC236}">
                <a16:creationId xmlns:a16="http://schemas.microsoft.com/office/drawing/2014/main" id="{40432F01-C28E-232E-FE2C-2AB062CEE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353" y="640240"/>
            <a:ext cx="4905286" cy="247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Graphical user interface, map&#10;&#10;Description automatically generated">
            <a:extLst>
              <a:ext uri="{FF2B5EF4-FFF2-40B4-BE49-F238E27FC236}">
                <a16:creationId xmlns:a16="http://schemas.microsoft.com/office/drawing/2014/main" id="{8086D236-0E3B-4E74-6250-93DD340B0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5062" y="2786463"/>
            <a:ext cx="8362217" cy="363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3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F7B0B1-90D9-BF59-8DFF-83D91A9C3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401" y="944295"/>
            <a:ext cx="5715000" cy="781050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E27E03C-6A07-C3CC-7DD4-BA0011913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44" y="1651234"/>
            <a:ext cx="11979711" cy="520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75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F7B0B1-90D9-BF59-8DFF-83D91A9C3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401" y="944295"/>
            <a:ext cx="5715000" cy="781050"/>
          </a:xfrm>
          <a:prstGeom prst="rect">
            <a:avLst/>
          </a:prstGeom>
        </p:spPr>
      </p:pic>
      <p:pic>
        <p:nvPicPr>
          <p:cNvPr id="10" name="Content Placeholder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7D1E0A3-C700-C7F7-C681-436FCD9AA6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0114" y="1256147"/>
            <a:ext cx="10221574" cy="5749636"/>
          </a:xfrm>
        </p:spPr>
      </p:pic>
    </p:spTree>
    <p:extLst>
      <p:ext uri="{BB962C8B-B14F-4D97-AF65-F5344CB8AC3E}">
        <p14:creationId xmlns:p14="http://schemas.microsoft.com/office/powerpoint/2010/main" val="12263439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8DD2392-397B-48BF-BEFA-EA1FB881C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typing on a computer&#10;&#10;Description automatically generated with medium confidence">
            <a:extLst>
              <a:ext uri="{FF2B5EF4-FFF2-40B4-BE49-F238E27FC236}">
                <a16:creationId xmlns:a16="http://schemas.microsoft.com/office/drawing/2014/main" id="{26D5161E-DA37-5489-AFDB-08E9F37416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1756D2A-8ACB-0FAC-6B11-4A2C5E653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870" y="702156"/>
            <a:ext cx="10144260" cy="1013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SEO</a:t>
            </a:r>
            <a:r>
              <a:rPr lang="en-US" dirty="0">
                <a:solidFill>
                  <a:schemeClr val="tx1"/>
                </a:solidFill>
              </a:rPr>
              <a:t> &amp; digital Advertising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D09FE-6C37-1E7E-3632-60A4AD684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199" y="2180496"/>
            <a:ext cx="10261602" cy="36783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/>
              <a:t>SEO is more effective for local businesses and gives longer term returns.</a:t>
            </a:r>
          </a:p>
          <a:p>
            <a:r>
              <a:rPr lang="en-US" sz="2400" dirty="0"/>
              <a:t>Awareness</a:t>
            </a:r>
          </a:p>
          <a:p>
            <a:r>
              <a:rPr lang="en-US" sz="2400" dirty="0"/>
              <a:t>Branding</a:t>
            </a:r>
          </a:p>
          <a:p>
            <a:r>
              <a:rPr lang="en-US" sz="2400" dirty="0"/>
              <a:t>Credibility &amp; Trust</a:t>
            </a:r>
          </a:p>
          <a:p>
            <a:r>
              <a:rPr lang="en-US" sz="2400" dirty="0"/>
              <a:t>ROI</a:t>
            </a:r>
          </a:p>
          <a:p>
            <a:r>
              <a:rPr lang="en-US" sz="2400" dirty="0"/>
              <a:t>Cost</a:t>
            </a:r>
          </a:p>
          <a:p>
            <a:r>
              <a:rPr lang="en-US" sz="2400" dirty="0"/>
              <a:t>Sustainability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79FE149-1EF5-A97F-DA0C-DB618A047DD0}"/>
              </a:ext>
            </a:extLst>
          </p:cNvPr>
          <p:cNvSpPr txBox="1">
            <a:spLocks/>
          </p:cNvSpPr>
          <p:nvPr/>
        </p:nvSpPr>
        <p:spPr>
          <a:xfrm>
            <a:off x="6096000" y="1284163"/>
            <a:ext cx="5514808" cy="4317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en-US" sz="2200" b="1" dirty="0"/>
              <a:t>$500 /</a:t>
            </a:r>
            <a:r>
              <a:rPr lang="en-US" sz="2200" b="1" dirty="0" err="1"/>
              <a:t>mo</a:t>
            </a:r>
            <a:endParaRPr lang="en-US" sz="2200" b="1" dirty="0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29B78B7-1CBF-9401-9BBB-4A6987017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2600" y="806214"/>
            <a:ext cx="1740493" cy="42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515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8DD2392-397B-48BF-BEFA-EA1FB881C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typing on a computer&#10;&#10;Description automatically generated with medium confidence">
            <a:extLst>
              <a:ext uri="{FF2B5EF4-FFF2-40B4-BE49-F238E27FC236}">
                <a16:creationId xmlns:a16="http://schemas.microsoft.com/office/drawing/2014/main" id="{26D5161E-DA37-5489-AFDB-08E9F37416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1756D2A-8ACB-0FAC-6B11-4A2C5E653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870" y="702156"/>
            <a:ext cx="10144260" cy="1013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SEO &amp; </a:t>
            </a: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digital Advertising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D09FE-6C37-1E7E-3632-60A4AD684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199" y="2180496"/>
            <a:ext cx="10261602" cy="367830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/>
              <a:t>PPC (Pay-Per-Click) can give faster results and focuses heavily on very targeted search keywords.</a:t>
            </a:r>
          </a:p>
          <a:p>
            <a:r>
              <a:rPr lang="en-US" sz="2400" dirty="0"/>
              <a:t>Positioning on Page</a:t>
            </a:r>
          </a:p>
          <a:p>
            <a:r>
              <a:rPr lang="en-US" sz="2400" dirty="0"/>
              <a:t>More Control</a:t>
            </a:r>
          </a:p>
          <a:p>
            <a:r>
              <a:rPr lang="en-US" sz="2400" dirty="0"/>
              <a:t>Speed</a:t>
            </a:r>
          </a:p>
          <a:p>
            <a:r>
              <a:rPr lang="en-US" sz="2400" dirty="0"/>
              <a:t>Agility</a:t>
            </a:r>
          </a:p>
          <a:p>
            <a:r>
              <a:rPr lang="en-US" sz="2400" dirty="0"/>
              <a:t>A/B Testing</a:t>
            </a:r>
          </a:p>
          <a:p>
            <a:r>
              <a:rPr lang="en-US" sz="2400" dirty="0"/>
              <a:t>Potential for Faster Conversion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79FE149-1EF5-A97F-DA0C-DB618A047DD0}"/>
              </a:ext>
            </a:extLst>
          </p:cNvPr>
          <p:cNvSpPr txBox="1">
            <a:spLocks/>
          </p:cNvSpPr>
          <p:nvPr/>
        </p:nvSpPr>
        <p:spPr>
          <a:xfrm>
            <a:off x="6096000" y="1284163"/>
            <a:ext cx="5514808" cy="4317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en-US" sz="2200" b="1" dirty="0"/>
              <a:t>$50 – 2500+ /</a:t>
            </a:r>
            <a:r>
              <a:rPr lang="en-US" sz="2200" b="1" dirty="0" err="1"/>
              <a:t>mo</a:t>
            </a:r>
            <a:endParaRPr lang="en-US" sz="2200" b="1" dirty="0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29B78B7-1CBF-9401-9BBB-4A6987017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2600" y="806214"/>
            <a:ext cx="1740493" cy="42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3981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8DD2392-397B-48BF-BEFA-EA1FB881C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typing on a computer&#10;&#10;Description automatically generated with medium confidence">
            <a:extLst>
              <a:ext uri="{FF2B5EF4-FFF2-40B4-BE49-F238E27FC236}">
                <a16:creationId xmlns:a16="http://schemas.microsoft.com/office/drawing/2014/main" id="{26D5161E-DA37-5489-AFDB-08E9F37416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1756D2A-8ACB-0FAC-6B11-4A2C5E653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870" y="702156"/>
            <a:ext cx="10144260" cy="1013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Email Marketing Automation</a:t>
            </a:r>
            <a:endParaRPr 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D09FE-6C37-1E7E-3632-60A4AD684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199" y="2180496"/>
            <a:ext cx="10261602" cy="3678303"/>
          </a:xfrm>
        </p:spPr>
        <p:txBody>
          <a:bodyPr>
            <a:normAutofit/>
          </a:bodyPr>
          <a:lstStyle/>
          <a:p>
            <a:r>
              <a:rPr lang="en-US" sz="2400" dirty="0"/>
              <a:t>Consistent on Brand Communication</a:t>
            </a:r>
          </a:p>
          <a:p>
            <a:r>
              <a:rPr lang="en-US" sz="2400" dirty="0"/>
              <a:t>One-on-One Messaging vs Advertisements</a:t>
            </a:r>
          </a:p>
          <a:p>
            <a:r>
              <a:rPr lang="en-US" sz="2400" dirty="0"/>
              <a:t>Timely Messaging</a:t>
            </a:r>
          </a:p>
          <a:p>
            <a:r>
              <a:rPr lang="en-US" sz="2400" dirty="0"/>
              <a:t>Insight Into Interests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79FE149-1EF5-A97F-DA0C-DB618A047DD0}"/>
              </a:ext>
            </a:extLst>
          </p:cNvPr>
          <p:cNvSpPr txBox="1">
            <a:spLocks/>
          </p:cNvSpPr>
          <p:nvPr/>
        </p:nvSpPr>
        <p:spPr>
          <a:xfrm>
            <a:off x="6096000" y="1284163"/>
            <a:ext cx="5514808" cy="4317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en-US" sz="2200" b="1" dirty="0"/>
              <a:t>$350 /</a:t>
            </a:r>
            <a:r>
              <a:rPr lang="en-US" sz="2200" b="1" dirty="0" err="1"/>
              <a:t>mo</a:t>
            </a:r>
            <a:endParaRPr lang="en-US" sz="2200" b="1" dirty="0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29B78B7-1CBF-9401-9BBB-4A6987017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2600" y="806214"/>
            <a:ext cx="1740493" cy="42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7336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CED7894-4F62-4A6C-8DB5-DB5BE08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EEA192-1E90-ABCF-260B-4AE0FAB90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433" y="702156"/>
            <a:ext cx="3568661" cy="118872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What are we talking about?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5DBB18E-8C18-C679-31F0-4B16D58C5BBC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l="19088" r="19088"/>
          <a:stretch/>
        </p:blipFill>
        <p:spPr>
          <a:xfrm>
            <a:off x="20" y="10"/>
            <a:ext cx="7537685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536F3B4-50F6-4C52-8F76-4EB12147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53BB3C-B90E-8910-5D41-9CABAF357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3433" y="2340864"/>
            <a:ext cx="4001954" cy="3634486"/>
          </a:xfrm>
        </p:spPr>
        <p:txBody>
          <a:bodyPr>
            <a:normAutofit/>
          </a:bodyPr>
          <a:lstStyle/>
          <a:p>
            <a:r>
              <a:rPr lang="en-US" dirty="0"/>
              <a:t>Warm Welcome, Loom, </a:t>
            </a:r>
            <a:r>
              <a:rPr lang="en-US" dirty="0" err="1"/>
              <a:t>BombBomb</a:t>
            </a:r>
            <a:endParaRPr lang="en-US" dirty="0"/>
          </a:p>
          <a:p>
            <a:r>
              <a:rPr lang="en-US" dirty="0"/>
              <a:t>Canva</a:t>
            </a:r>
          </a:p>
          <a:p>
            <a:r>
              <a:rPr lang="en-US" dirty="0"/>
              <a:t>Calendly/Zoom</a:t>
            </a:r>
          </a:p>
          <a:p>
            <a:r>
              <a:rPr lang="en-US" dirty="0"/>
              <a:t>Grammarly &amp; Hemingway Editor</a:t>
            </a:r>
          </a:p>
          <a:p>
            <a:r>
              <a:rPr lang="en-US" dirty="0"/>
              <a:t>Google Business &amp; Quick ads</a:t>
            </a:r>
          </a:p>
          <a:p>
            <a:r>
              <a:rPr lang="en-US" dirty="0"/>
              <a:t>SEO &amp; Email Automation</a:t>
            </a:r>
          </a:p>
        </p:txBody>
      </p:sp>
    </p:spTree>
    <p:extLst>
      <p:ext uri="{BB962C8B-B14F-4D97-AF65-F5344CB8AC3E}">
        <p14:creationId xmlns:p14="http://schemas.microsoft.com/office/powerpoint/2010/main" val="1418705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3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Rectangle 35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7CA59BF9-6B4A-4513-A761-F0F7B76512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8C949DA-AD3D-4D8C-8B43-091F8E8B2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6199632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3AAE564-1BB5-4C9F-815D-432D99AFB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6079" y="453643"/>
            <a:ext cx="5010912" cy="98554"/>
          </a:xfrm>
          <a:prstGeom prst="rect">
            <a:avLst/>
          </a:prstGeom>
          <a:solidFill>
            <a:srgbClr val="3B464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6DB34C8E-19EE-4246-8A53-5C278DB44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 descr="A picture containing text&#10;&#10;Description automatically generated">
            <a:extLst>
              <a:ext uri="{FF2B5EF4-FFF2-40B4-BE49-F238E27FC236}">
                <a16:creationId xmlns:a16="http://schemas.microsoft.com/office/drawing/2014/main" id="{010ACC4F-3A8C-3A7B-15AF-0C0D4025FE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472" r="-1" b="-1"/>
          <a:stretch/>
        </p:blipFill>
        <p:spPr>
          <a:xfrm>
            <a:off x="446533" y="589172"/>
            <a:ext cx="6202841" cy="5801393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CF766FAB-51B8-4B1C-A418-CDF2F6C0F1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6079" y="589172"/>
            <a:ext cx="5009388" cy="5801393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EEA192-1E90-ABCF-260B-4AE0FAB90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1934" y="1419225"/>
            <a:ext cx="4115917" cy="25616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Video messaging</a:t>
            </a:r>
          </a:p>
        </p:txBody>
      </p:sp>
    </p:spTree>
    <p:extLst>
      <p:ext uri="{BB962C8B-B14F-4D97-AF65-F5344CB8AC3E}">
        <p14:creationId xmlns:p14="http://schemas.microsoft.com/office/powerpoint/2010/main" val="3246160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D09FE-6C37-1E7E-3632-60A4AD684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340864"/>
            <a:ext cx="5514808" cy="36344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Use Cases</a:t>
            </a:r>
          </a:p>
          <a:p>
            <a:pPr lvl="1"/>
            <a:r>
              <a:rPr lang="en-US" sz="1600" dirty="0"/>
              <a:t>Prospecting Emails</a:t>
            </a:r>
          </a:p>
          <a:p>
            <a:pPr lvl="1"/>
            <a:r>
              <a:rPr lang="en-US" sz="1600" dirty="0"/>
              <a:t>Client Emails</a:t>
            </a:r>
          </a:p>
          <a:p>
            <a:pPr lvl="1"/>
            <a:r>
              <a:rPr lang="en-US" sz="1600" dirty="0"/>
              <a:t>One-on-One Emails</a:t>
            </a:r>
          </a:p>
          <a:p>
            <a:pPr lvl="1"/>
            <a:r>
              <a:rPr lang="en-US" sz="1600" dirty="0"/>
              <a:t>Social Media Video</a:t>
            </a:r>
          </a:p>
          <a:p>
            <a:pPr lvl="1"/>
            <a:r>
              <a:rPr lang="en-US" sz="1600" dirty="0"/>
              <a:t>Birthday Videos</a:t>
            </a:r>
          </a:p>
          <a:p>
            <a:pPr lvl="1"/>
            <a:r>
              <a:rPr lang="en-US" sz="1600" dirty="0"/>
              <a:t>Milestone Events</a:t>
            </a:r>
          </a:p>
          <a:p>
            <a:pPr lvl="1"/>
            <a:r>
              <a:rPr lang="en-US" sz="1600" dirty="0"/>
              <a:t>Website Visits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1756D2A-8ACB-0FAC-6B11-4A2C5E653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5514808" cy="1188720"/>
          </a:xfrm>
        </p:spPr>
        <p:txBody>
          <a:bodyPr/>
          <a:lstStyle/>
          <a:p>
            <a:r>
              <a:rPr lang="en-US" dirty="0"/>
              <a:t>Video messaging </a:t>
            </a:r>
          </a:p>
        </p:txBody>
      </p:sp>
      <p:pic>
        <p:nvPicPr>
          <p:cNvPr id="5" name="Content Placeholder 4" descr="A picture containing text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F7F31322-2592-C5D2-D864-F0BAA950FA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1" t="42711" r="8176" b="43309"/>
          <a:stretch/>
        </p:blipFill>
        <p:spPr>
          <a:xfrm>
            <a:off x="8024501" y="1028918"/>
            <a:ext cx="3586307" cy="594360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156459B6-E04A-8D3A-28D6-468AF7096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9768" y="2443607"/>
            <a:ext cx="6278654" cy="35317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79FE149-1EF5-A97F-DA0C-DB618A047DD0}"/>
              </a:ext>
            </a:extLst>
          </p:cNvPr>
          <p:cNvSpPr txBox="1">
            <a:spLocks/>
          </p:cNvSpPr>
          <p:nvPr/>
        </p:nvSpPr>
        <p:spPr>
          <a:xfrm>
            <a:off x="6096000" y="1479567"/>
            <a:ext cx="5514808" cy="43179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 2" panose="05020102010507070707" pitchFamily="18" charset="2"/>
              <a:buNone/>
            </a:pPr>
            <a:r>
              <a:rPr lang="en-US" sz="2400" b="1" dirty="0"/>
              <a:t>$8-$24 /</a:t>
            </a:r>
            <a:r>
              <a:rPr lang="en-US" sz="2400" b="1" dirty="0" err="1"/>
              <a:t>mo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21376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05729A4-6F0F-4423-AD0C-EF27345E6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4CB79E-F775-42E6-994C-D5FA8C17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AB5B94-95EF-4963-859C-1FA406D62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Content Placeholder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BCF43C5-C852-78E6-2FA0-A91138FD51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6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36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D09FE-6C37-1E7E-3632-60A4AD684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340864"/>
            <a:ext cx="5514808" cy="36344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/>
              <a:t>Use Cases</a:t>
            </a:r>
          </a:p>
          <a:p>
            <a:pPr lvl="1"/>
            <a:r>
              <a:rPr lang="en-US" sz="1600" dirty="0"/>
              <a:t>Social Media Posts</a:t>
            </a:r>
          </a:p>
          <a:p>
            <a:pPr lvl="1"/>
            <a:r>
              <a:rPr lang="en-US" sz="1600" dirty="0"/>
              <a:t>Business Cards</a:t>
            </a:r>
          </a:p>
          <a:p>
            <a:pPr lvl="1"/>
            <a:r>
              <a:rPr lang="en-US" sz="1600" dirty="0"/>
              <a:t>Logos</a:t>
            </a:r>
          </a:p>
          <a:p>
            <a:pPr lvl="1"/>
            <a:r>
              <a:rPr lang="en-US" sz="1600" dirty="0"/>
              <a:t>Invitations</a:t>
            </a:r>
          </a:p>
          <a:p>
            <a:pPr lvl="1"/>
            <a:r>
              <a:rPr lang="en-US" sz="1600" dirty="0"/>
              <a:t>Presentations</a:t>
            </a:r>
          </a:p>
          <a:p>
            <a:pPr lvl="1"/>
            <a:r>
              <a:rPr lang="en-US" sz="1600" dirty="0"/>
              <a:t>Reports</a:t>
            </a:r>
          </a:p>
          <a:p>
            <a:pPr lvl="1"/>
            <a:r>
              <a:rPr lang="en-US" sz="1600" dirty="0"/>
              <a:t>Videos</a:t>
            </a:r>
          </a:p>
          <a:p>
            <a:pPr lvl="1"/>
            <a:r>
              <a:rPr lang="en-US" sz="1600" dirty="0"/>
              <a:t>Newsletters</a:t>
            </a:r>
          </a:p>
          <a:p>
            <a:pPr lvl="1"/>
            <a:r>
              <a:rPr lang="en-US" sz="1600" dirty="0"/>
              <a:t>Brochures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1756D2A-8ACB-0FAC-6B11-4A2C5E653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5514808" cy="118872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79FE149-1EF5-A97F-DA0C-DB618A047DD0}"/>
              </a:ext>
            </a:extLst>
          </p:cNvPr>
          <p:cNvSpPr txBox="1">
            <a:spLocks/>
          </p:cNvSpPr>
          <p:nvPr/>
        </p:nvSpPr>
        <p:spPr>
          <a:xfrm>
            <a:off x="6096000" y="1479567"/>
            <a:ext cx="5514808" cy="43179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 2" panose="05020102010507070707" pitchFamily="18" charset="2"/>
              <a:buNone/>
            </a:pPr>
            <a:r>
              <a:rPr lang="en-US" sz="2400" b="1" dirty="0"/>
              <a:t>Free / $149 per year</a:t>
            </a:r>
          </a:p>
        </p:txBody>
      </p:sp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C9C6EE17-338A-35E6-E142-078C9BAA2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2385" y="882650"/>
            <a:ext cx="1928423" cy="6180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87B406-1DB2-31F7-D439-62D44FE80B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2700" y="2213447"/>
            <a:ext cx="7529300" cy="464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63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1263B-9308-825B-9A93-3D0A72341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A49AA-39A4-6A49-FD23-23A18021A2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6B4FA5-1A01-15C6-BD75-C4D32BF75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36"/>
            <a:ext cx="12192000" cy="684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1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D09FE-6C37-1E7E-3632-60A4AD684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461385"/>
            <a:ext cx="5514807" cy="45139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Automate Scheduling and Face-2-Face</a:t>
            </a:r>
          </a:p>
          <a:p>
            <a:pPr lvl="1"/>
            <a:r>
              <a:rPr lang="en-US" sz="1600" dirty="0"/>
              <a:t>Meeting Types</a:t>
            </a:r>
          </a:p>
          <a:p>
            <a:pPr lvl="1"/>
            <a:r>
              <a:rPr lang="en-US" sz="1600" dirty="0"/>
              <a:t>Routing Logic</a:t>
            </a:r>
          </a:p>
          <a:p>
            <a:pPr lvl="1"/>
            <a:r>
              <a:rPr lang="en-US" sz="1600" dirty="0"/>
              <a:t>Follow-Up Messaging</a:t>
            </a:r>
          </a:p>
          <a:p>
            <a:pPr lvl="1"/>
            <a:r>
              <a:rPr lang="en-US" sz="1600" dirty="0"/>
              <a:t>Auto Update Calendar</a:t>
            </a:r>
          </a:p>
          <a:p>
            <a:pPr lvl="1"/>
            <a:r>
              <a:rPr lang="en-US" sz="1600" dirty="0"/>
              <a:t>Auto Issue Meeting Link</a:t>
            </a:r>
          </a:p>
          <a:p>
            <a:pPr lvl="1"/>
            <a:r>
              <a:rPr lang="en-US" sz="1600" dirty="0"/>
              <a:t>Easy Integration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1756D2A-8ACB-0FAC-6B11-4A2C5E653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4982120" cy="1209204"/>
          </a:xfrm>
        </p:spPr>
        <p:txBody>
          <a:bodyPr/>
          <a:lstStyle/>
          <a:p>
            <a:r>
              <a:rPr lang="en-US" dirty="0"/>
              <a:t>Scheduling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79FE149-1EF5-A97F-DA0C-DB618A047DD0}"/>
              </a:ext>
            </a:extLst>
          </p:cNvPr>
          <p:cNvSpPr txBox="1">
            <a:spLocks/>
          </p:cNvSpPr>
          <p:nvPr/>
        </p:nvSpPr>
        <p:spPr>
          <a:xfrm>
            <a:off x="6096000" y="1479567"/>
            <a:ext cx="5514808" cy="43179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 2" panose="05020102010507070707" pitchFamily="18" charset="2"/>
              <a:buNone/>
            </a:pPr>
            <a:r>
              <a:rPr lang="en-US" sz="2400" b="1" dirty="0"/>
              <a:t>Free- $12 Per month | Zoom $15+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4D6259-B627-BCD7-0EC3-CBE580B655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03" t="41227" r="22757" b="41400"/>
          <a:stretch/>
        </p:blipFill>
        <p:spPr>
          <a:xfrm>
            <a:off x="6927713" y="702156"/>
            <a:ext cx="4683095" cy="759229"/>
          </a:xfrm>
          <a:prstGeom prst="rect">
            <a:avLst/>
          </a:prstGeom>
        </p:spPr>
      </p:pic>
      <p:pic>
        <p:nvPicPr>
          <p:cNvPr id="12" name="Picture 11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0F3C25A4-1447-684B-DB26-93044A45B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820" y="2026699"/>
            <a:ext cx="6672180" cy="407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880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05729A4-6F0F-4423-AD0C-EF27345E6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4CB79E-F775-42E6-994C-D5FA8C17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AB5B94-95EF-4963-859C-1FA406D62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C56BC43E-7E4A-253F-3469-2282F5B42A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81225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Custom 10">
      <a:dk1>
        <a:srgbClr val="000000"/>
      </a:dk1>
      <a:lt1>
        <a:srgbClr val="FFFFFF"/>
      </a:lt1>
      <a:dk2>
        <a:srgbClr val="0490CB"/>
      </a:dk2>
      <a:lt2>
        <a:srgbClr val="F2F2F2"/>
      </a:lt2>
      <a:accent1>
        <a:srgbClr val="0490CB"/>
      </a:accent1>
      <a:accent2>
        <a:srgbClr val="F2F2F2"/>
      </a:accent2>
      <a:accent3>
        <a:srgbClr val="08658F"/>
      </a:accent3>
      <a:accent4>
        <a:srgbClr val="0490CB"/>
      </a:accent4>
      <a:accent5>
        <a:srgbClr val="646464"/>
      </a:accent5>
      <a:accent6>
        <a:srgbClr val="33B7F3"/>
      </a:accent6>
      <a:hlink>
        <a:srgbClr val="00B0F0"/>
      </a:hlink>
      <a:folHlink>
        <a:srgbClr val="646464"/>
      </a:folHlink>
    </a:clrScheme>
    <a:fontScheme name="BGM Font Style">
      <a:majorFont>
        <a:latin typeface="Montserrat SemiBold"/>
        <a:ea typeface=""/>
        <a:cs typeface=""/>
      </a:majorFont>
      <a:minorFont>
        <a:latin typeface="Roboto"/>
        <a:ea typeface=""/>
        <a:cs typeface="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2455B2D-BAB7-438A-85DA-0266A24CB79F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D8C6403A-684A-431F-8F36-A24C99E2866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DF95FD5-1F25-4FA5-84C8-2AB1AFB896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AdvisorCon 2022 PPTX</Template>
  <TotalTime>88</TotalTime>
  <Words>239</Words>
  <Application>Microsoft Office PowerPoint</Application>
  <PresentationFormat>Widescreen</PresentationFormat>
  <Paragraphs>75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Gill Sans MT</vt:lpstr>
      <vt:lpstr>Montserrat SemiBold</vt:lpstr>
      <vt:lpstr>Roboto</vt:lpstr>
      <vt:lpstr>Wingdings 2</vt:lpstr>
      <vt:lpstr>DividendVTI</vt:lpstr>
      <vt:lpstr>The More-Better Model Day:</vt:lpstr>
      <vt:lpstr>What are we talking about?</vt:lpstr>
      <vt:lpstr>Video messaging</vt:lpstr>
      <vt:lpstr>Video messaging </vt:lpstr>
      <vt:lpstr>PowerPoint Presentation</vt:lpstr>
      <vt:lpstr>Design</vt:lpstr>
      <vt:lpstr>PowerPoint Presentation</vt:lpstr>
      <vt:lpstr>Scheduling</vt:lpstr>
      <vt:lpstr>PowerPoint Presentation</vt:lpstr>
      <vt:lpstr>Clearer Communication</vt:lpstr>
      <vt:lpstr>PowerPoint Presentation</vt:lpstr>
      <vt:lpstr>PowerPoint Presentation</vt:lpstr>
      <vt:lpstr>PowerPoint Presentation</vt:lpstr>
      <vt:lpstr>SEO &amp; digital Advertising</vt:lpstr>
      <vt:lpstr>SEO &amp; digital Advertising</vt:lpstr>
      <vt:lpstr>Email Marketing Automation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More-Better Model Day:</dc:title>
  <dc:creator>Andrew White</dc:creator>
  <cp:lastModifiedBy>Tony Parmenter</cp:lastModifiedBy>
  <cp:revision>4</cp:revision>
  <dcterms:created xsi:type="dcterms:W3CDTF">2022-09-30T23:01:23Z</dcterms:created>
  <dcterms:modified xsi:type="dcterms:W3CDTF">2022-10-04T16:56:23Z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